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527" r:id="rId2"/>
    <p:sldId id="616" r:id="rId3"/>
    <p:sldId id="585" r:id="rId4"/>
    <p:sldId id="638" r:id="rId5"/>
    <p:sldId id="647" r:id="rId6"/>
    <p:sldId id="640" r:id="rId7"/>
    <p:sldId id="634" r:id="rId8"/>
    <p:sldId id="650" r:id="rId9"/>
    <p:sldId id="633" r:id="rId10"/>
    <p:sldId id="641" r:id="rId11"/>
    <p:sldId id="642" r:id="rId12"/>
    <p:sldId id="646" r:id="rId13"/>
    <p:sldId id="643" r:id="rId14"/>
    <p:sldId id="636" r:id="rId15"/>
    <p:sldId id="637" r:id="rId16"/>
    <p:sldId id="644" r:id="rId17"/>
    <p:sldId id="648" r:id="rId18"/>
    <p:sldId id="649" r:id="rId19"/>
    <p:sldId id="583" r:id="rId20"/>
    <p:sldId id="645" r:id="rId21"/>
    <p:sldId id="529" r:id="rId22"/>
  </p:sldIdLst>
  <p:sldSz cx="12192000" cy="6858000"/>
  <p:notesSz cx="9929813" cy="67992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288"/>
    <a:srgbClr val="595959"/>
    <a:srgbClr val="3F4C58"/>
    <a:srgbClr val="7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0" autoAdjust="0"/>
  </p:normalViewPr>
  <p:slideViewPr>
    <p:cSldViewPr snapToGrid="0">
      <p:cViewPr>
        <p:scale>
          <a:sx n="66" d="100"/>
          <a:sy n="66" d="100"/>
        </p:scale>
        <p:origin x="207"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302919" cy="341144"/>
          </a:xfrm>
          <a:prstGeom prst="rect">
            <a:avLst/>
          </a:prstGeom>
        </p:spPr>
        <p:txBody>
          <a:bodyPr vert="horz" lIns="91449" tIns="45725" rIns="91449" bIns="45725" rtlCol="0"/>
          <a:lstStyle>
            <a:lvl1pPr algn="l">
              <a:defRPr sz="1200"/>
            </a:lvl1pPr>
          </a:lstStyle>
          <a:p>
            <a:endParaRPr lang="zh-CN" altLang="en-US"/>
          </a:p>
        </p:txBody>
      </p:sp>
      <p:sp>
        <p:nvSpPr>
          <p:cNvPr id="3" name="日期占位符 2"/>
          <p:cNvSpPr>
            <a:spLocks noGrp="1"/>
          </p:cNvSpPr>
          <p:nvPr>
            <p:ph type="dt" sz="quarter" idx="1"/>
          </p:nvPr>
        </p:nvSpPr>
        <p:spPr>
          <a:xfrm>
            <a:off x="5624597" y="1"/>
            <a:ext cx="4302919" cy="341144"/>
          </a:xfrm>
          <a:prstGeom prst="rect">
            <a:avLst/>
          </a:prstGeom>
        </p:spPr>
        <p:txBody>
          <a:bodyPr vert="horz" lIns="91449" tIns="45725" rIns="91449" bIns="45725" rtlCol="0"/>
          <a:lstStyle>
            <a:lvl1pPr algn="r">
              <a:defRPr sz="1200"/>
            </a:lvl1pPr>
          </a:lstStyle>
          <a:p>
            <a:fld id="{0F9B84EA-7D68-4D60-9CB1-D50884785D1C}" type="datetimeFigureOut">
              <a:rPr lang="zh-CN" altLang="en-US" smtClean="0"/>
              <a:t>2023/9/24</a:t>
            </a:fld>
            <a:endParaRPr lang="zh-CN" altLang="en-US"/>
          </a:p>
        </p:txBody>
      </p:sp>
      <p:sp>
        <p:nvSpPr>
          <p:cNvPr id="4" name="页脚占位符 3"/>
          <p:cNvSpPr>
            <a:spLocks noGrp="1"/>
          </p:cNvSpPr>
          <p:nvPr>
            <p:ph type="ftr" sz="quarter" idx="2"/>
          </p:nvPr>
        </p:nvSpPr>
        <p:spPr>
          <a:xfrm>
            <a:off x="1" y="6458121"/>
            <a:ext cx="4302919" cy="341143"/>
          </a:xfrm>
          <a:prstGeom prst="rect">
            <a:avLst/>
          </a:prstGeom>
        </p:spPr>
        <p:txBody>
          <a:bodyPr vert="horz" lIns="91449" tIns="45725" rIns="91449" bIns="45725"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4597" y="6458121"/>
            <a:ext cx="4302919" cy="341143"/>
          </a:xfrm>
          <a:prstGeom prst="rect">
            <a:avLst/>
          </a:prstGeom>
        </p:spPr>
        <p:txBody>
          <a:bodyPr vert="horz" lIns="91449" tIns="45725" rIns="91449" bIns="45725"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302919" cy="341144"/>
          </a:xfrm>
          <a:prstGeom prst="rect">
            <a:avLst/>
          </a:prstGeom>
        </p:spPr>
        <p:txBody>
          <a:bodyPr vert="horz" lIns="91449" tIns="45725" rIns="91449" bIns="45725" rtlCol="0"/>
          <a:lstStyle>
            <a:lvl1pPr algn="l">
              <a:defRPr sz="1200">
                <a:latin typeface="思源黑体 CN Bold" panose="020B0800000000000000" charset="-122"/>
                <a:ea typeface="思源黑体 CN Bold" panose="020B0800000000000000" charset="-122"/>
                <a:cs typeface="思源黑体 CN Bold" panose="020B0800000000000000" charset="-122"/>
              </a:defRPr>
            </a:lvl1pPr>
          </a:lstStyle>
          <a:p>
            <a:endParaRPr lang="zh-CN" altLang="en-US"/>
          </a:p>
        </p:txBody>
      </p:sp>
      <p:sp>
        <p:nvSpPr>
          <p:cNvPr id="3" name="日期占位符 2"/>
          <p:cNvSpPr>
            <a:spLocks noGrp="1"/>
          </p:cNvSpPr>
          <p:nvPr>
            <p:ph type="dt" idx="1"/>
          </p:nvPr>
        </p:nvSpPr>
        <p:spPr>
          <a:xfrm>
            <a:off x="5624597" y="1"/>
            <a:ext cx="4302919" cy="341144"/>
          </a:xfrm>
          <a:prstGeom prst="rect">
            <a:avLst/>
          </a:prstGeom>
        </p:spPr>
        <p:txBody>
          <a:bodyPr vert="horz" lIns="91449" tIns="45725" rIns="91449" bIns="45725" rtlCol="0"/>
          <a:lstStyle>
            <a:lvl1pPr algn="r">
              <a:defRPr sz="1200">
                <a:latin typeface="思源黑体 CN Bold" panose="020B0800000000000000" charset="-122"/>
                <a:ea typeface="思源黑体 CN Bold" panose="020B0800000000000000" charset="-122"/>
                <a:cs typeface="思源黑体 CN Bold" panose="020B0800000000000000" charset="-122"/>
              </a:defRPr>
            </a:lvl1pPr>
          </a:lstStyle>
          <a:p>
            <a:fld id="{D2A48B96-639E-45A3-A0BA-2464DFDB1FAA}" type="datetimeFigureOut">
              <a:rPr lang="zh-CN" altLang="en-US" smtClean="0"/>
              <a:t>2023/9/24</a:t>
            </a:fld>
            <a:endParaRPr lang="zh-CN" altLang="en-US"/>
          </a:p>
        </p:txBody>
      </p:sp>
      <p:sp>
        <p:nvSpPr>
          <p:cNvPr id="4" name="幻灯片图像占位符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9" tIns="45725" rIns="91449" bIns="45725" rtlCol="0" anchor="ctr"/>
          <a:lstStyle/>
          <a:p>
            <a:endParaRPr lang="zh-CN" altLang="en-US"/>
          </a:p>
        </p:txBody>
      </p:sp>
      <p:sp>
        <p:nvSpPr>
          <p:cNvPr id="5" name="备注占位符 4"/>
          <p:cNvSpPr>
            <a:spLocks noGrp="1"/>
          </p:cNvSpPr>
          <p:nvPr>
            <p:ph type="body" sz="quarter" idx="3"/>
          </p:nvPr>
        </p:nvSpPr>
        <p:spPr>
          <a:xfrm>
            <a:off x="992982" y="3272146"/>
            <a:ext cx="7943850" cy="2677210"/>
          </a:xfrm>
          <a:prstGeom prst="rect">
            <a:avLst/>
          </a:prstGeom>
        </p:spPr>
        <p:txBody>
          <a:bodyPr vert="horz" lIns="91449" tIns="45725" rIns="91449" bIns="45725"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8121"/>
            <a:ext cx="4302919" cy="341143"/>
          </a:xfrm>
          <a:prstGeom prst="rect">
            <a:avLst/>
          </a:prstGeom>
        </p:spPr>
        <p:txBody>
          <a:bodyPr vert="horz" lIns="91449" tIns="45725" rIns="91449" bIns="45725" rtlCol="0" anchor="b"/>
          <a:lstStyle>
            <a:lvl1pPr algn="l">
              <a:defRPr sz="1200">
                <a:latin typeface="思源黑体 CN Bold" panose="020B0800000000000000" charset="-122"/>
                <a:ea typeface="思源黑体 CN Bold" panose="020B0800000000000000" charset="-122"/>
                <a:cs typeface="思源黑体 CN Bold" panose="020B0800000000000000" charset="-122"/>
              </a:defRPr>
            </a:lvl1pPr>
          </a:lstStyle>
          <a:p>
            <a:endParaRPr lang="zh-CN" altLang="en-US"/>
          </a:p>
        </p:txBody>
      </p:sp>
      <p:sp>
        <p:nvSpPr>
          <p:cNvPr id="7" name="灯片编号占位符 6"/>
          <p:cNvSpPr>
            <a:spLocks noGrp="1"/>
          </p:cNvSpPr>
          <p:nvPr>
            <p:ph type="sldNum" sz="quarter" idx="5"/>
          </p:nvPr>
        </p:nvSpPr>
        <p:spPr>
          <a:xfrm>
            <a:off x="5624597" y="6458121"/>
            <a:ext cx="4302919" cy="341143"/>
          </a:xfrm>
          <a:prstGeom prst="rect">
            <a:avLst/>
          </a:prstGeom>
        </p:spPr>
        <p:txBody>
          <a:bodyPr vert="horz" lIns="91449" tIns="45725" rIns="91449" bIns="45725" rtlCol="0" anchor="b"/>
          <a:lstStyle>
            <a:lvl1pPr algn="r">
              <a:defRPr sz="1200">
                <a:latin typeface="思源黑体 CN Bold" panose="020B0800000000000000" charset="-122"/>
                <a:ea typeface="思源黑体 CN Bold" panose="020B0800000000000000" charset="-122"/>
                <a:cs typeface="思源黑体 CN Bold" panose="020B0800000000000000"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1pPr>
    <a:lvl2pPr marL="4572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2pPr>
    <a:lvl3pPr marL="9144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3pPr>
    <a:lvl4pPr marL="13716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4pPr>
    <a:lvl5pPr marL="18288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10</a:t>
            </a:fld>
            <a:endParaRPr lang="zh-CN" altLang="en-US"/>
          </a:p>
        </p:txBody>
      </p:sp>
    </p:spTree>
    <p:extLst>
      <p:ext uri="{BB962C8B-B14F-4D97-AF65-F5344CB8AC3E}">
        <p14:creationId xmlns:p14="http://schemas.microsoft.com/office/powerpoint/2010/main" val="259681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11</a:t>
            </a:fld>
            <a:endParaRPr lang="zh-CN" altLang="en-US"/>
          </a:p>
        </p:txBody>
      </p:sp>
    </p:spTree>
    <p:extLst>
      <p:ext uri="{BB962C8B-B14F-4D97-AF65-F5344CB8AC3E}">
        <p14:creationId xmlns:p14="http://schemas.microsoft.com/office/powerpoint/2010/main" val="170927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12</a:t>
            </a:fld>
            <a:endParaRPr lang="zh-CN" altLang="en-US"/>
          </a:p>
        </p:txBody>
      </p:sp>
    </p:spTree>
    <p:extLst>
      <p:ext uri="{BB962C8B-B14F-4D97-AF65-F5344CB8AC3E}">
        <p14:creationId xmlns:p14="http://schemas.microsoft.com/office/powerpoint/2010/main" val="635977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13</a:t>
            </a:fld>
            <a:endParaRPr lang="zh-CN" altLang="en-US"/>
          </a:p>
        </p:txBody>
      </p:sp>
    </p:spTree>
    <p:extLst>
      <p:ext uri="{BB962C8B-B14F-4D97-AF65-F5344CB8AC3E}">
        <p14:creationId xmlns:p14="http://schemas.microsoft.com/office/powerpoint/2010/main" val="1492669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14</a:t>
            </a:fld>
            <a:endParaRPr lang="zh-CN" altLang="en-US"/>
          </a:p>
        </p:txBody>
      </p:sp>
    </p:spTree>
    <p:extLst>
      <p:ext uri="{BB962C8B-B14F-4D97-AF65-F5344CB8AC3E}">
        <p14:creationId xmlns:p14="http://schemas.microsoft.com/office/powerpoint/2010/main" val="2520941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15</a:t>
            </a:fld>
            <a:endParaRPr lang="zh-CN" altLang="en-US"/>
          </a:p>
        </p:txBody>
      </p:sp>
    </p:spTree>
    <p:extLst>
      <p:ext uri="{BB962C8B-B14F-4D97-AF65-F5344CB8AC3E}">
        <p14:creationId xmlns:p14="http://schemas.microsoft.com/office/powerpoint/2010/main" val="1996037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16</a:t>
            </a:fld>
            <a:endParaRPr lang="zh-CN" altLang="en-US"/>
          </a:p>
        </p:txBody>
      </p:sp>
    </p:spTree>
    <p:extLst>
      <p:ext uri="{BB962C8B-B14F-4D97-AF65-F5344CB8AC3E}">
        <p14:creationId xmlns:p14="http://schemas.microsoft.com/office/powerpoint/2010/main" val="136603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17</a:t>
            </a:fld>
            <a:endParaRPr lang="zh-CN" altLang="en-US"/>
          </a:p>
        </p:txBody>
      </p:sp>
    </p:spTree>
    <p:extLst>
      <p:ext uri="{BB962C8B-B14F-4D97-AF65-F5344CB8AC3E}">
        <p14:creationId xmlns:p14="http://schemas.microsoft.com/office/powerpoint/2010/main" val="3080769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18</a:t>
            </a:fld>
            <a:endParaRPr lang="zh-CN" altLang="en-US"/>
          </a:p>
        </p:txBody>
      </p:sp>
    </p:spTree>
    <p:extLst>
      <p:ext uri="{BB962C8B-B14F-4D97-AF65-F5344CB8AC3E}">
        <p14:creationId xmlns:p14="http://schemas.microsoft.com/office/powerpoint/2010/main" val="1800217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19</a:t>
            </a:fld>
            <a:endParaRPr lang="zh-CN" altLang="en-US"/>
          </a:p>
        </p:txBody>
      </p:sp>
    </p:spTree>
    <p:extLst>
      <p:ext uri="{BB962C8B-B14F-4D97-AF65-F5344CB8AC3E}">
        <p14:creationId xmlns:p14="http://schemas.microsoft.com/office/powerpoint/2010/main" val="231076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20</a:t>
            </a:fld>
            <a:endParaRPr lang="zh-CN" altLang="en-US"/>
          </a:p>
        </p:txBody>
      </p:sp>
    </p:spTree>
    <p:extLst>
      <p:ext uri="{BB962C8B-B14F-4D97-AF65-F5344CB8AC3E}">
        <p14:creationId xmlns:p14="http://schemas.microsoft.com/office/powerpoint/2010/main" val="4192983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4</a:t>
            </a:fld>
            <a:endParaRPr lang="zh-CN" altLang="en-US"/>
          </a:p>
        </p:txBody>
      </p:sp>
    </p:spTree>
    <p:extLst>
      <p:ext uri="{BB962C8B-B14F-4D97-AF65-F5344CB8AC3E}">
        <p14:creationId xmlns:p14="http://schemas.microsoft.com/office/powerpoint/2010/main" val="124499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5</a:t>
            </a:fld>
            <a:endParaRPr lang="zh-CN" altLang="en-US"/>
          </a:p>
        </p:txBody>
      </p:sp>
    </p:spTree>
    <p:extLst>
      <p:ext uri="{BB962C8B-B14F-4D97-AF65-F5344CB8AC3E}">
        <p14:creationId xmlns:p14="http://schemas.microsoft.com/office/powerpoint/2010/main" val="397160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6</a:t>
            </a:fld>
            <a:endParaRPr lang="zh-CN" altLang="en-US"/>
          </a:p>
        </p:txBody>
      </p:sp>
    </p:spTree>
    <p:extLst>
      <p:ext uri="{BB962C8B-B14F-4D97-AF65-F5344CB8AC3E}">
        <p14:creationId xmlns:p14="http://schemas.microsoft.com/office/powerpoint/2010/main" val="252749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7</a:t>
            </a:fld>
            <a:endParaRPr lang="zh-CN" altLang="en-US"/>
          </a:p>
        </p:txBody>
      </p:sp>
    </p:spTree>
    <p:extLst>
      <p:ext uri="{BB962C8B-B14F-4D97-AF65-F5344CB8AC3E}">
        <p14:creationId xmlns:p14="http://schemas.microsoft.com/office/powerpoint/2010/main" val="392885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8</a:t>
            </a:fld>
            <a:endParaRPr lang="zh-CN" altLang="en-US"/>
          </a:p>
        </p:txBody>
      </p:sp>
    </p:spTree>
    <p:extLst>
      <p:ext uri="{BB962C8B-B14F-4D97-AF65-F5344CB8AC3E}">
        <p14:creationId xmlns:p14="http://schemas.microsoft.com/office/powerpoint/2010/main" val="309880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274EA-8CA2-4CEC-81AC-18E14F4ACAA3}" type="slidenum">
              <a:rPr lang="zh-CN" altLang="en-US" smtClean="0"/>
              <a:t>9</a:t>
            </a:fld>
            <a:endParaRPr lang="zh-CN" altLang="en-US"/>
          </a:p>
        </p:txBody>
      </p:sp>
    </p:spTree>
    <p:extLst>
      <p:ext uri="{BB962C8B-B14F-4D97-AF65-F5344CB8AC3E}">
        <p14:creationId xmlns:p14="http://schemas.microsoft.com/office/powerpoint/2010/main" val="2572465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7" name="图片 16" descr="兴证期货LOGO源文件20180906 -02"/>
          <p:cNvPicPr>
            <a:picLocks noChangeAspect="1"/>
          </p:cNvPicPr>
          <p:nvPr userDrawn="1"/>
        </p:nvPicPr>
        <p:blipFill>
          <a:blip r:embed="rId2"/>
          <a:stretch>
            <a:fillRect/>
          </a:stretch>
        </p:blipFill>
        <p:spPr>
          <a:xfrm>
            <a:off x="9522460" y="-743050"/>
            <a:ext cx="2669540" cy="2182495"/>
          </a:xfrm>
          <a:prstGeom prst="rect">
            <a:avLst/>
          </a:prstGeom>
        </p:spPr>
      </p:pic>
      <p:sp>
        <p:nvSpPr>
          <p:cNvPr id="3" name="직사각형 14"/>
          <p:cNvSpPr>
            <a:spLocks noChangeArrowheads="1"/>
          </p:cNvSpPr>
          <p:nvPr userDrawn="1"/>
        </p:nvSpPr>
        <p:spPr bwMode="auto">
          <a:xfrm>
            <a:off x="0" y="6597650"/>
            <a:ext cx="12192000" cy="260350"/>
          </a:xfrm>
          <a:prstGeom prst="rect">
            <a:avLst/>
          </a:prstGeom>
          <a:solidFill>
            <a:schemeClr val="tx2">
              <a:alpha val="90195"/>
            </a:schemeClr>
          </a:solidFill>
          <a:ln>
            <a:noFill/>
          </a:ln>
        </p:spPr>
        <p:txBody>
          <a:bodyPr anchor="ctr"/>
          <a:lstStyle>
            <a:lvl1pPr>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eaLnBrk="1" hangingPunct="1">
              <a:buFontTx/>
              <a:buNone/>
              <a:defRPr/>
            </a:pPr>
            <a:endParaRPr lang="zh-CN" altLang="zh-CN" dirty="0">
              <a:solidFill>
                <a:srgbClr val="FFFFFF"/>
              </a:solidFill>
            </a:endParaRPr>
          </a:p>
        </p:txBody>
      </p:sp>
    </p:spTree>
  </p:cSld>
  <p:clrMapOvr>
    <a:masterClrMapping/>
  </p:clrMapOvr>
  <p:transition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cSld>
  <p:clrMapOvr>
    <a:masterClrMapping/>
  </p:clrMapOvr>
  <p:transition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p:transition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p:transition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思源黑体 CN Bold" panose="020B0800000000000000" charset="-122"/>
                <a:ea typeface="思源黑体 CN Bold" panose="020B0800000000000000" charset="-122"/>
                <a:cs typeface="思源黑体 CN Bold" panose="020B0800000000000000" charset="-122"/>
              </a:defRPr>
            </a:lvl1pPr>
          </a:lstStyle>
          <a:p>
            <a:fld id="{1B8E8F90-C51E-4DE8-A7F6-FBF50C3587DC}" type="datetimeFigureOut">
              <a:rPr lang="zh-CN" altLang="en-US" smtClean="0"/>
              <a:t>2023/9/24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atin typeface="思源黑体 CN Bold" panose="020B0800000000000000" charset="-122"/>
                <a:ea typeface="思源黑体 CN Bold" panose="020B0800000000000000" charset="-122"/>
                <a:cs typeface="思源黑体 CN Bold" panose="020B0800000000000000" charset="-122"/>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atin typeface="思源黑体 CN Bold" panose="020B0800000000000000" charset="-122"/>
                <a:ea typeface="思源黑体 CN Bold" panose="020B0800000000000000" charset="-122"/>
                <a:cs typeface="思源黑体 CN Bold" panose="020B0800000000000000" charset="-122"/>
              </a:defRPr>
            </a:lvl1pPr>
          </a:lstStyle>
          <a:p>
            <a:fld id="{4707D1FB-5023-4452-8984-9B48505078EF}" type="slidenum">
              <a:rPr lang="zh-CN" altLang="en-US" smtClean="0"/>
              <a:t>‹#›</a:t>
            </a:fld>
            <a:endParaRPr lang="zh-CN" altLang="en-US"/>
          </a:p>
        </p:txBody>
      </p:sp>
    </p:spTree>
  </p:cSld>
  <p:clrMapOvr>
    <a:masterClrMapping/>
  </p:clrMapOvr>
  <p:transition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7" name="文本占位符 25"/>
          <p:cNvSpPr>
            <a:spLocks noGrp="1"/>
          </p:cNvSpPr>
          <p:nvPr>
            <p:ph type="body" sz="quarter" idx="12" hasCustomPrompt="1"/>
          </p:nvPr>
        </p:nvSpPr>
        <p:spPr>
          <a:xfrm>
            <a:off x="955775" y="220092"/>
            <a:ext cx="2205960" cy="440119"/>
          </a:xfrm>
          <a:prstGeom prst="rect">
            <a:avLst/>
          </a:prstGeom>
        </p:spPr>
        <p:txBody>
          <a:bodyPr/>
          <a:lstStyle>
            <a:lvl1pPr marL="0" indent="0" algn="dist">
              <a:buNone/>
              <a:defRPr>
                <a:solidFill>
                  <a:srgbClr val="192C4F"/>
                </a:solidFill>
                <a:latin typeface="思源黑体 CN Heavy" panose="020B0A00000000000000" pitchFamily="34" charset="-122"/>
                <a:ea typeface="思源黑体 CN Heavy" panose="020B0A00000000000000" pitchFamily="34" charset="-122"/>
              </a:defRPr>
            </a:lvl1pPr>
          </a:lstStyle>
          <a:p>
            <a:pPr lvl="0"/>
            <a:r>
              <a:rPr lang="zh-CN" altLang="en-US" dirty="0"/>
              <a:t>添加标题</a:t>
            </a:r>
          </a:p>
        </p:txBody>
      </p:sp>
      <p:grpSp>
        <p:nvGrpSpPr>
          <p:cNvPr id="4" name="组合 3"/>
          <p:cNvGrpSpPr/>
          <p:nvPr userDrawn="1"/>
        </p:nvGrpSpPr>
        <p:grpSpPr>
          <a:xfrm>
            <a:off x="63738" y="80179"/>
            <a:ext cx="764022" cy="642548"/>
            <a:chOff x="1388367" y="854512"/>
            <a:chExt cx="5326919" cy="4479982"/>
          </a:xfrm>
        </p:grpSpPr>
        <p:sp>
          <p:nvSpPr>
            <p:cNvPr id="5" name="菱形 4"/>
            <p:cNvSpPr/>
            <p:nvPr userDrawn="1"/>
          </p:nvSpPr>
          <p:spPr>
            <a:xfrm>
              <a:off x="4597812" y="2081894"/>
              <a:ext cx="2117474" cy="2107198"/>
            </a:xfrm>
            <a:prstGeom prst="diamond">
              <a:avLst/>
            </a:prstGeom>
            <a:solidFill>
              <a:srgbClr val="B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userDrawn="1"/>
          </p:nvSpPr>
          <p:spPr>
            <a:xfrm>
              <a:off x="2625277" y="2081898"/>
              <a:ext cx="2107845" cy="2107201"/>
            </a:xfrm>
            <a:prstGeom prst="diamond">
              <a:avLst/>
            </a:prstGeom>
            <a:solidFill>
              <a:srgbClr val="00205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userDrawn="1"/>
          </p:nvSpPr>
          <p:spPr>
            <a:xfrm>
              <a:off x="1388367" y="854512"/>
              <a:ext cx="2107845" cy="2107201"/>
            </a:xfrm>
            <a:prstGeom prst="diamond">
              <a:avLst/>
            </a:prstGeom>
            <a:solidFill>
              <a:srgbClr val="B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userDrawn="1"/>
          </p:nvSpPr>
          <p:spPr>
            <a:xfrm>
              <a:off x="1426762" y="3227293"/>
              <a:ext cx="2107845" cy="2107201"/>
            </a:xfrm>
            <a:prstGeom prst="diamond">
              <a:avLst/>
            </a:prstGeom>
            <a:solidFill>
              <a:srgbClr val="00205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362585" y="4621530"/>
            <a:ext cx="1040130" cy="207899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11442065" y="5208905"/>
            <a:ext cx="583565" cy="12249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1098530" y="5549265"/>
            <a:ext cx="583565" cy="12249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42950" y="4939665"/>
            <a:ext cx="700405" cy="14363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648688" y="5177155"/>
            <a:ext cx="2786230" cy="521970"/>
          </a:xfrm>
          <a:prstGeom prst="rect">
            <a:avLst/>
          </a:prstGeom>
          <a:solidFill>
            <a:schemeClr val="tx1">
              <a:lumMod val="50000"/>
              <a:lumOff val="50000"/>
            </a:schemeClr>
          </a:solidFill>
        </p:spPr>
        <p:txBody>
          <a:bodyPr wrap="square" rtlCol="0">
            <a:spAutoFit/>
          </a:bodyPr>
          <a:lstStyle/>
          <a:p>
            <a:pPr algn="ctr">
              <a:buClrTx/>
              <a:buSzTx/>
              <a:buNone/>
            </a:pPr>
            <a:r>
              <a:rPr lang="zh-CN" altLang="en-US" sz="2800" b="1" dirty="0">
                <a:solidFill>
                  <a:schemeClr val="bg1"/>
                </a:solidFill>
                <a:latin typeface="思源黑体 CN Bold" panose="020B0800000000000000" charset="-122"/>
                <a:ea typeface="思源黑体 CN Bold" panose="020B0800000000000000" charset="-122"/>
                <a:cs typeface="思源黑体 CN Bold" panose="020B0800000000000000" charset="-122"/>
              </a:rPr>
              <a:t>研究咨询部</a:t>
            </a:r>
          </a:p>
        </p:txBody>
      </p:sp>
      <p:sp>
        <p:nvSpPr>
          <p:cNvPr id="23" name="矩形 22"/>
          <p:cNvSpPr/>
          <p:nvPr/>
        </p:nvSpPr>
        <p:spPr>
          <a:xfrm>
            <a:off x="2828290" y="-15240"/>
            <a:ext cx="9363710" cy="5042535"/>
          </a:xfrm>
          <a:prstGeom prst="rect">
            <a:avLst/>
          </a:prstGeom>
          <a:blipFill dpi="0" rotWithShape="1">
            <a:blip r:embed="rId3"/>
            <a:srcRect/>
            <a:stretch>
              <a:fillRect t="-4705" b="-153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平行四边形 1"/>
          <p:cNvSpPr/>
          <p:nvPr/>
        </p:nvSpPr>
        <p:spPr>
          <a:xfrm>
            <a:off x="511175" y="-15240"/>
            <a:ext cx="6960870" cy="4497705"/>
          </a:xfrm>
          <a:prstGeom prst="parallelogram">
            <a:avLst>
              <a:gd name="adj" fmla="val 5159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13" name="文本框 12"/>
          <p:cNvSpPr txBox="1"/>
          <p:nvPr/>
        </p:nvSpPr>
        <p:spPr>
          <a:xfrm>
            <a:off x="1935731" y="1444198"/>
            <a:ext cx="4111757" cy="646331"/>
          </a:xfrm>
          <a:prstGeom prst="rect">
            <a:avLst/>
          </a:prstGeom>
          <a:noFill/>
        </p:spPr>
        <p:txBody>
          <a:bodyPr wrap="square" rtlCol="0">
            <a:spAutoFit/>
          </a:bodyPr>
          <a:lstStyle/>
          <a:p>
            <a:pPr algn="ctr">
              <a:lnSpc>
                <a:spcPct val="100000"/>
              </a:lnSpc>
            </a:pPr>
            <a:r>
              <a:rPr lang="zh-CN" altLang="en-US" sz="3600" b="1" dirty="0">
                <a:solidFill>
                  <a:schemeClr val="bg1"/>
                </a:solidFill>
                <a:latin typeface="微软雅黑" panose="020B0503020204020204" charset="-122"/>
                <a:ea typeface="微软雅黑" panose="020B0503020204020204" charset="-122"/>
                <a:cs typeface="思源黑体 CN Bold" panose="020B0800000000000000" charset="-122"/>
              </a:rPr>
              <a:t>锂市四季度观点</a:t>
            </a:r>
          </a:p>
        </p:txBody>
      </p:sp>
      <p:pic>
        <p:nvPicPr>
          <p:cNvPr id="14" name="图片 13" descr="兴证期货LOGO源文件20180906 -02"/>
          <p:cNvPicPr>
            <a:picLocks noChangeAspect="1"/>
          </p:cNvPicPr>
          <p:nvPr/>
        </p:nvPicPr>
        <p:blipFill>
          <a:blip r:embed="rId4"/>
          <a:stretch>
            <a:fillRect/>
          </a:stretch>
        </p:blipFill>
        <p:spPr>
          <a:xfrm>
            <a:off x="0" y="-771308"/>
            <a:ext cx="2669540" cy="2182495"/>
          </a:xfrm>
          <a:prstGeom prst="rect">
            <a:avLst/>
          </a:prstGeom>
        </p:spPr>
      </p:pic>
      <p:sp>
        <p:nvSpPr>
          <p:cNvPr id="3" name="文本框 2"/>
          <p:cNvSpPr txBox="1"/>
          <p:nvPr/>
        </p:nvSpPr>
        <p:spPr>
          <a:xfrm>
            <a:off x="9010986" y="5803245"/>
            <a:ext cx="1949861" cy="521970"/>
          </a:xfrm>
          <a:prstGeom prst="rect">
            <a:avLst/>
          </a:prstGeom>
          <a:solidFill>
            <a:schemeClr val="tx1">
              <a:lumMod val="50000"/>
              <a:lumOff val="50000"/>
            </a:schemeClr>
          </a:solidFill>
        </p:spPr>
        <p:txBody>
          <a:bodyPr wrap="square" rtlCol="0">
            <a:spAutoFit/>
          </a:bodyPr>
          <a:lstStyle/>
          <a:p>
            <a:pPr algn="ctr">
              <a:buClrTx/>
              <a:buSzTx/>
              <a:buNone/>
            </a:pPr>
            <a:r>
              <a:rPr lang="en-US" altLang="zh-CN" sz="2800" b="1" dirty="0">
                <a:solidFill>
                  <a:schemeClr val="bg1"/>
                </a:solidFill>
                <a:latin typeface="思源黑体 CN Bold" panose="020B0800000000000000" charset="-122"/>
                <a:ea typeface="思源黑体 CN Bold" panose="020B0800000000000000" charset="-122"/>
                <a:cs typeface="思源黑体 CN Bold" panose="020B0800000000000000" charset="-122"/>
              </a:rPr>
              <a:t>2023.09</a:t>
            </a:r>
          </a:p>
        </p:txBody>
      </p:sp>
    </p:spTree>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00685" y="297180"/>
            <a:ext cx="9225280" cy="521970"/>
          </a:xfrm>
          <a:prstGeom prst="rect">
            <a:avLst/>
          </a:prstGeom>
          <a:noFill/>
        </p:spPr>
        <p:txBody>
          <a:bodyPr wrap="square" rtlCol="0">
            <a:spAutoFit/>
          </a:bodyPr>
          <a:lstStyle/>
          <a:p>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rPr>
              <a:t>短期及长期观点总结</a:t>
            </a:r>
          </a:p>
        </p:txBody>
      </p:sp>
      <p:sp>
        <p:nvSpPr>
          <p:cNvPr id="4" name="矩形 3"/>
          <p:cNvSpPr>
            <a:spLocks noChangeArrowheads="1"/>
          </p:cNvSpPr>
          <p:nvPr/>
        </p:nvSpPr>
        <p:spPr bwMode="auto">
          <a:xfrm>
            <a:off x="400690" y="991137"/>
            <a:ext cx="11523827" cy="2956579"/>
          </a:xfrm>
          <a:prstGeom prst="rect">
            <a:avLst/>
          </a:prstGeom>
          <a:noFill/>
          <a:ln w="9525">
            <a:noFill/>
            <a:miter lim="800000"/>
          </a:ln>
        </p:spPr>
        <p:txBody>
          <a:bodyPr wrap="square">
            <a:spAutoFit/>
          </a:bodyPr>
          <a:lstStyle/>
          <a:p>
            <a:pPr marL="285750" indent="-285750" algn="just">
              <a:lnSpc>
                <a:spcPct val="150000"/>
              </a:lnSpc>
              <a:buFont typeface="Wingdings" panose="05000000000000000000" pitchFamily="2" charset="2"/>
              <a:buChar char="l"/>
            </a:pPr>
            <a:r>
              <a:rPr lang="zh-CN" altLang="en-US" dirty="0">
                <a:solidFill>
                  <a:srgbClr val="595959"/>
                </a:solidFill>
              </a:rPr>
              <a:t>短期锂价处于供大于求格局，供应端的库存压力是导致碳酸锂价格下行的原因之一，需求端由于电池及电芯厂库存偏高，正极材料厂大批量采购意愿较低，且压价情绪明显。成本端澳洲矿山、国内外采锂云母价格不断下移，分别约为</a:t>
            </a:r>
            <a:r>
              <a:rPr lang="en-US" altLang="zh-CN" dirty="0">
                <a:solidFill>
                  <a:srgbClr val="595959"/>
                </a:solidFill>
              </a:rPr>
              <a:t>20</a:t>
            </a:r>
            <a:r>
              <a:rPr lang="zh-CN" altLang="en-US" dirty="0">
                <a:solidFill>
                  <a:srgbClr val="595959"/>
                </a:solidFill>
              </a:rPr>
              <a:t>万元</a:t>
            </a:r>
            <a:r>
              <a:rPr lang="en-US" altLang="zh-CN" dirty="0">
                <a:solidFill>
                  <a:srgbClr val="595959"/>
                </a:solidFill>
              </a:rPr>
              <a:t>/</a:t>
            </a:r>
            <a:r>
              <a:rPr lang="zh-CN" altLang="en-US" dirty="0">
                <a:solidFill>
                  <a:srgbClr val="595959"/>
                </a:solidFill>
              </a:rPr>
              <a:t>吨、</a:t>
            </a:r>
            <a:r>
              <a:rPr lang="en-US" altLang="zh-CN" dirty="0">
                <a:solidFill>
                  <a:srgbClr val="595959"/>
                </a:solidFill>
              </a:rPr>
              <a:t>13</a:t>
            </a:r>
            <a:r>
              <a:rPr lang="zh-CN" altLang="en-US" dirty="0">
                <a:solidFill>
                  <a:srgbClr val="595959"/>
                </a:solidFill>
              </a:rPr>
              <a:t>万元</a:t>
            </a:r>
            <a:r>
              <a:rPr lang="en-US" altLang="zh-CN" dirty="0">
                <a:solidFill>
                  <a:srgbClr val="595959"/>
                </a:solidFill>
              </a:rPr>
              <a:t>/</a:t>
            </a:r>
            <a:r>
              <a:rPr lang="zh-CN" altLang="en-US" dirty="0">
                <a:solidFill>
                  <a:srgbClr val="595959"/>
                </a:solidFill>
              </a:rPr>
              <a:t>吨。终端新能源汽车销售量维稳，但向上传导需要时间，暂时并未对市场树立足够信心。短期仍要关注需求端国庆节前的终端新能源汽车消费节奏、中下游补库数量和节点以及需求端主流企业的采购策略是否改变。</a:t>
            </a:r>
            <a:endParaRPr lang="en-US" altLang="zh-CN" dirty="0">
              <a:solidFill>
                <a:srgbClr val="595959"/>
              </a:solidFill>
            </a:endParaRPr>
          </a:p>
          <a:p>
            <a:pPr marL="285750" indent="-285750" algn="just">
              <a:lnSpc>
                <a:spcPct val="150000"/>
              </a:lnSpc>
              <a:buFont typeface="Wingdings" panose="05000000000000000000" pitchFamily="2" charset="2"/>
              <a:buChar char="l"/>
            </a:pPr>
            <a:r>
              <a:rPr lang="zh-CN" altLang="en-US" dirty="0">
                <a:solidFill>
                  <a:srgbClr val="595959"/>
                </a:solidFill>
              </a:rPr>
              <a:t>长期锂价或将进一步走弱，</a:t>
            </a:r>
            <a:r>
              <a:rPr lang="zh-CN" altLang="en-US" sz="1800" dirty="0">
                <a:solidFill>
                  <a:srgbClr val="595959"/>
                </a:solidFill>
                <a:sym typeface="+mn-ea"/>
              </a:rPr>
              <a:t>全球锂矿全面开花，随着非洲、南美等地区矿端的资源释放，供应端产量释放速度或将大于需求量，仍需关注各国锂矿产量及出口政策。</a:t>
            </a:r>
            <a:endParaRPr lang="en-US" altLang="zh-CN" dirty="0">
              <a:solidFill>
                <a:srgbClr val="595959"/>
              </a:solidFill>
            </a:endParaRPr>
          </a:p>
        </p:txBody>
      </p:sp>
    </p:spTree>
    <p:extLst>
      <p:ext uri="{BB962C8B-B14F-4D97-AF65-F5344CB8AC3E}">
        <p14:creationId xmlns:p14="http://schemas.microsoft.com/office/powerpoint/2010/main" val="1815704978"/>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10129" y="147590"/>
            <a:ext cx="9225280" cy="662554"/>
          </a:xfrm>
          <a:prstGeom prst="rect">
            <a:avLst/>
          </a:prstGeom>
          <a:noFill/>
        </p:spPr>
        <p:txBody>
          <a:bodyPr wrap="square" rtlCol="0">
            <a:spAutoFit/>
          </a:bodyPr>
          <a:lstStyle/>
          <a:p>
            <a:pPr>
              <a:lnSpc>
                <a:spcPct val="150000"/>
              </a:lnSpc>
            </a:pP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sym typeface="+mn-ea"/>
              </a:rPr>
              <a:t>近期基差震荡回落</a:t>
            </a:r>
          </a:p>
        </p:txBody>
      </p:sp>
      <p:sp>
        <p:nvSpPr>
          <p:cNvPr id="2" name="矩形 1">
            <a:extLst>
              <a:ext uri="{FF2B5EF4-FFF2-40B4-BE49-F238E27FC236}">
                <a16:creationId xmlns:a16="http://schemas.microsoft.com/office/drawing/2014/main" id="{477C3B5D-61D3-8CE5-3FA2-73BA1DE53B6E}"/>
              </a:ext>
            </a:extLst>
          </p:cNvPr>
          <p:cNvSpPr>
            <a:spLocks noChangeArrowheads="1"/>
          </p:cNvSpPr>
          <p:nvPr/>
        </p:nvSpPr>
        <p:spPr bwMode="auto">
          <a:xfrm>
            <a:off x="400690" y="991137"/>
            <a:ext cx="11523827" cy="1160959"/>
          </a:xfrm>
          <a:prstGeom prst="rect">
            <a:avLst/>
          </a:prstGeom>
          <a:noFill/>
          <a:ln w="9525">
            <a:noFill/>
            <a:miter lim="800000"/>
          </a:ln>
        </p:spPr>
        <p:txBody>
          <a:bodyPr wrap="square">
            <a:spAutoFit/>
          </a:bodyPr>
          <a:lstStyle/>
          <a:p>
            <a:pPr marL="285750" indent="-285750" algn="just">
              <a:lnSpc>
                <a:spcPct val="150000"/>
              </a:lnSpc>
              <a:buClrTx/>
              <a:buSzTx/>
              <a:buFont typeface="Wingdings" panose="05000000000000000000" pitchFamily="2" charset="2"/>
              <a:buChar char="l"/>
            </a:pPr>
            <a:r>
              <a:rPr lang="zh-CN" altLang="en-US" sz="1600" dirty="0">
                <a:solidFill>
                  <a:srgbClr val="595959"/>
                </a:solidFill>
                <a:sym typeface="+mn-ea"/>
              </a:rPr>
              <a:t>截至</a:t>
            </a:r>
            <a:r>
              <a:rPr lang="en-US" altLang="zh-CN" sz="1600" dirty="0">
                <a:solidFill>
                  <a:srgbClr val="595959"/>
                </a:solidFill>
                <a:sym typeface="+mn-ea"/>
              </a:rPr>
              <a:t>9</a:t>
            </a:r>
            <a:r>
              <a:rPr lang="zh-CN" altLang="en-US" sz="1600" dirty="0">
                <a:solidFill>
                  <a:srgbClr val="595959"/>
                </a:solidFill>
                <a:sym typeface="+mn-ea"/>
              </a:rPr>
              <a:t>月</a:t>
            </a:r>
            <a:r>
              <a:rPr lang="en-US" altLang="zh-CN" sz="1600" dirty="0">
                <a:solidFill>
                  <a:srgbClr val="595959"/>
                </a:solidFill>
                <a:sym typeface="+mn-ea"/>
              </a:rPr>
              <a:t>21</a:t>
            </a:r>
            <a:r>
              <a:rPr lang="zh-CN" altLang="en-US" sz="1600" dirty="0">
                <a:solidFill>
                  <a:srgbClr val="595959"/>
                </a:solidFill>
                <a:sym typeface="+mn-ea"/>
              </a:rPr>
              <a:t>日，现货与主力合约</a:t>
            </a:r>
            <a:r>
              <a:rPr lang="en-US" altLang="zh-CN" sz="1600" dirty="0">
                <a:solidFill>
                  <a:srgbClr val="595959"/>
                </a:solidFill>
                <a:sym typeface="+mn-ea"/>
              </a:rPr>
              <a:t>2401</a:t>
            </a:r>
            <a:r>
              <a:rPr lang="zh-CN" altLang="en-US" sz="1600" dirty="0">
                <a:solidFill>
                  <a:srgbClr val="595959"/>
                </a:solidFill>
                <a:sym typeface="+mn-ea"/>
              </a:rPr>
              <a:t>基差为</a:t>
            </a:r>
            <a:r>
              <a:rPr lang="en-US" altLang="zh-CN" sz="1600" dirty="0">
                <a:solidFill>
                  <a:srgbClr val="595959"/>
                </a:solidFill>
                <a:sym typeface="+mn-ea"/>
              </a:rPr>
              <a:t>13550</a:t>
            </a:r>
            <a:r>
              <a:rPr lang="zh-CN" altLang="en-US" sz="1600" dirty="0">
                <a:solidFill>
                  <a:srgbClr val="595959"/>
                </a:solidFill>
                <a:sym typeface="+mn-ea"/>
              </a:rPr>
              <a:t>元</a:t>
            </a:r>
            <a:r>
              <a:rPr lang="en-US" altLang="zh-CN" sz="1600" dirty="0">
                <a:solidFill>
                  <a:srgbClr val="595959"/>
                </a:solidFill>
                <a:sym typeface="+mn-ea"/>
              </a:rPr>
              <a:t>/</a:t>
            </a:r>
            <a:r>
              <a:rPr lang="zh-CN" altLang="en-US" sz="1600" dirty="0">
                <a:solidFill>
                  <a:srgbClr val="595959"/>
                </a:solidFill>
                <a:sym typeface="+mn-ea"/>
              </a:rPr>
              <a:t>吨。近期基差处于震荡回落走势。</a:t>
            </a:r>
            <a:endParaRPr lang="en-US" altLang="zh-CN" sz="1600" dirty="0">
              <a:solidFill>
                <a:srgbClr val="595959"/>
              </a:solidFill>
              <a:sym typeface="+mn-ea"/>
            </a:endParaRPr>
          </a:p>
          <a:p>
            <a:pPr marL="285750" indent="-285750" algn="just">
              <a:lnSpc>
                <a:spcPct val="150000"/>
              </a:lnSpc>
              <a:buClrTx/>
              <a:buSzTx/>
              <a:buFont typeface="Wingdings" panose="05000000000000000000" pitchFamily="2" charset="2"/>
              <a:buChar char="l"/>
            </a:pPr>
            <a:r>
              <a:rPr lang="zh-CN" altLang="en-US" sz="1600" dirty="0">
                <a:solidFill>
                  <a:srgbClr val="595959"/>
                </a:solidFill>
                <a:sym typeface="+mn-ea"/>
              </a:rPr>
              <a:t>后续基差的变动仍取决于现货价格是否企稳，现货价格的企稳或将带动期货盘面回升；如果现货继续下跌，期货盘面有下行可能，基差或将进一步走弱。</a:t>
            </a:r>
          </a:p>
        </p:txBody>
      </p:sp>
      <p:pic>
        <p:nvPicPr>
          <p:cNvPr id="8" name="图片 7">
            <a:extLst>
              <a:ext uri="{FF2B5EF4-FFF2-40B4-BE49-F238E27FC236}">
                <a16:creationId xmlns:a16="http://schemas.microsoft.com/office/drawing/2014/main" id="{E1D532F0-4A14-9268-CEEF-09772F3181AE}"/>
              </a:ext>
            </a:extLst>
          </p:cNvPr>
          <p:cNvPicPr>
            <a:picLocks noChangeAspect="1"/>
          </p:cNvPicPr>
          <p:nvPr/>
        </p:nvPicPr>
        <p:blipFill>
          <a:blip r:embed="rId3"/>
          <a:stretch>
            <a:fillRect/>
          </a:stretch>
        </p:blipFill>
        <p:spPr>
          <a:xfrm>
            <a:off x="3312965" y="2594453"/>
            <a:ext cx="5174824" cy="3453403"/>
          </a:xfrm>
          <a:prstGeom prst="rect">
            <a:avLst/>
          </a:prstGeom>
        </p:spPr>
      </p:pic>
      <p:sp>
        <p:nvSpPr>
          <p:cNvPr id="10" name="文本框 9">
            <a:extLst>
              <a:ext uri="{FF2B5EF4-FFF2-40B4-BE49-F238E27FC236}">
                <a16:creationId xmlns:a16="http://schemas.microsoft.com/office/drawing/2014/main" id="{709BAE8D-3BA5-41C6-8A81-020371B565A8}"/>
              </a:ext>
            </a:extLst>
          </p:cNvPr>
          <p:cNvSpPr txBox="1"/>
          <p:nvPr/>
        </p:nvSpPr>
        <p:spPr>
          <a:xfrm>
            <a:off x="3263900" y="2333089"/>
            <a:ext cx="1409700" cy="246221"/>
          </a:xfrm>
          <a:prstGeom prst="rect">
            <a:avLst/>
          </a:prstGeom>
          <a:noFill/>
        </p:spPr>
        <p:txBody>
          <a:bodyPr wrap="square" rtlCol="0">
            <a:spAutoFit/>
          </a:bodyPr>
          <a:lstStyle/>
          <a:p>
            <a:r>
              <a:rPr lang="zh-CN" altLang="en-US" sz="1000" dirty="0">
                <a:latin typeface="+mj-lt"/>
              </a:rPr>
              <a:t>元</a:t>
            </a:r>
            <a:r>
              <a:rPr lang="en-US" altLang="zh-CN" sz="1000" dirty="0">
                <a:latin typeface="+mj-lt"/>
              </a:rPr>
              <a:t>/</a:t>
            </a:r>
            <a:r>
              <a:rPr lang="zh-CN" altLang="en-US" sz="1000" dirty="0">
                <a:latin typeface="+mj-lt"/>
              </a:rPr>
              <a:t>吨</a:t>
            </a:r>
          </a:p>
        </p:txBody>
      </p:sp>
    </p:spTree>
    <p:extLst>
      <p:ext uri="{BB962C8B-B14F-4D97-AF65-F5344CB8AC3E}">
        <p14:creationId xmlns:p14="http://schemas.microsoft.com/office/powerpoint/2010/main" val="256542902"/>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635"/>
            <a:ext cx="12195810" cy="6943725"/>
            <a:chOff x="0" y="-1"/>
            <a:chExt cx="19206" cy="10801"/>
          </a:xfrm>
        </p:grpSpPr>
        <p:pic>
          <p:nvPicPr>
            <p:cNvPr id="4" name="图片 3" descr="19e5b8222410509bee4c5356e20d8031"/>
            <p:cNvPicPr>
              <a:picLocks noChangeAspect="1"/>
            </p:cNvPicPr>
            <p:nvPr/>
          </p:nvPicPr>
          <p:blipFill>
            <a:blip r:embed="rId3"/>
            <a:stretch>
              <a:fillRect/>
            </a:stretch>
          </p:blipFill>
          <p:spPr>
            <a:xfrm flipH="1">
              <a:off x="0" y="0"/>
              <a:ext cx="19206" cy="10800"/>
            </a:xfrm>
            <a:prstGeom prst="rect">
              <a:avLst/>
            </a:prstGeom>
          </p:spPr>
        </p:pic>
        <p:sp>
          <p:nvSpPr>
            <p:cNvPr id="3" name="矩形 2"/>
            <p:cNvSpPr/>
            <p:nvPr/>
          </p:nvSpPr>
          <p:spPr>
            <a:xfrm>
              <a:off x="0" y="-1"/>
              <a:ext cx="19200" cy="1080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grpSp>
      <p:sp>
        <p:nvSpPr>
          <p:cNvPr id="7" name="矩形 6"/>
          <p:cNvSpPr/>
          <p:nvPr/>
        </p:nvSpPr>
        <p:spPr>
          <a:xfrm>
            <a:off x="0" y="1843709"/>
            <a:ext cx="4144617" cy="3170582"/>
          </a:xfrm>
          <a:prstGeom prst="rect">
            <a:avLst/>
          </a:prstGeom>
          <a:solidFill>
            <a:srgbClr val="C00000">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17" name="文本框 16"/>
          <p:cNvSpPr txBox="1"/>
          <p:nvPr/>
        </p:nvSpPr>
        <p:spPr>
          <a:xfrm>
            <a:off x="592454" y="3451860"/>
            <a:ext cx="2982595" cy="1200329"/>
          </a:xfrm>
          <a:prstGeom prst="rect">
            <a:avLst/>
          </a:prstGeom>
          <a:noFill/>
        </p:spPr>
        <p:txBody>
          <a:bodyPr wrap="square" rtlCol="0">
            <a:spAutoFit/>
          </a:bodyPr>
          <a:lstStyle/>
          <a:p>
            <a:pPr algn="ctr"/>
            <a:r>
              <a:rPr lang="zh-CN" altLang="en-US" sz="3600" b="1" dirty="0">
                <a:solidFill>
                  <a:schemeClr val="bg1"/>
                </a:solidFill>
                <a:latin typeface="+mj-ea"/>
                <a:ea typeface="+mj-ea"/>
              </a:rPr>
              <a:t>长线及四季度观点</a:t>
            </a:r>
          </a:p>
        </p:txBody>
      </p:sp>
      <p:grpSp>
        <p:nvGrpSpPr>
          <p:cNvPr id="18" name="组合 17"/>
          <p:cNvGrpSpPr/>
          <p:nvPr/>
        </p:nvGrpSpPr>
        <p:grpSpPr>
          <a:xfrm>
            <a:off x="1709714" y="2743200"/>
            <a:ext cx="725188" cy="623661"/>
            <a:chOff x="4856440" y="1885891"/>
            <a:chExt cx="582025" cy="500541"/>
          </a:xfrm>
          <a:solidFill>
            <a:schemeClr val="bg1"/>
          </a:solidFill>
        </p:grpSpPr>
        <p:sp>
          <p:nvSpPr>
            <p:cNvPr id="19" name="Oval 217"/>
            <p:cNvSpPr>
              <a:spLocks noChangeArrowheads="1"/>
            </p:cNvSpPr>
            <p:nvPr/>
          </p:nvSpPr>
          <p:spPr bwMode="auto">
            <a:xfrm>
              <a:off x="5090913" y="2027240"/>
              <a:ext cx="114742" cy="141349"/>
            </a:xfrm>
            <a:prstGeom prst="ellipse">
              <a:avLst/>
            </a:pr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0" name="Freeform 218"/>
            <p:cNvSpPr/>
            <p:nvPr/>
          </p:nvSpPr>
          <p:spPr bwMode="auto">
            <a:xfrm>
              <a:off x="5167408" y="2185217"/>
              <a:ext cx="103101" cy="143011"/>
            </a:xfrm>
            <a:custGeom>
              <a:avLst/>
              <a:gdLst>
                <a:gd name="T0" fmla="*/ 46 w 49"/>
                <a:gd name="T1" fmla="*/ 16 h 68"/>
                <a:gd name="T2" fmla="*/ 30 w 49"/>
                <a:gd name="T3" fmla="*/ 1 h 68"/>
                <a:gd name="T4" fmla="*/ 15 w 49"/>
                <a:gd name="T5" fmla="*/ 1 h 68"/>
                <a:gd name="T6" fmla="*/ 25 w 49"/>
                <a:gd name="T7" fmla="*/ 9 h 68"/>
                <a:gd name="T8" fmla="*/ 11 w 49"/>
                <a:gd name="T9" fmla="*/ 16 h 68"/>
                <a:gd name="T10" fmla="*/ 18 w 49"/>
                <a:gd name="T11" fmla="*/ 27 h 68"/>
                <a:gd name="T12" fmla="*/ 0 w 49"/>
                <a:gd name="T13" fmla="*/ 67 h 68"/>
                <a:gd name="T14" fmla="*/ 0 w 49"/>
                <a:gd name="T15" fmla="*/ 68 h 68"/>
                <a:gd name="T16" fmla="*/ 49 w 49"/>
                <a:gd name="T17" fmla="*/ 48 h 68"/>
                <a:gd name="T18" fmla="*/ 46 w 49"/>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8">
                  <a:moveTo>
                    <a:pt x="46" y="16"/>
                  </a:moveTo>
                  <a:cubicBezTo>
                    <a:pt x="45" y="7"/>
                    <a:pt x="38" y="0"/>
                    <a:pt x="30" y="1"/>
                  </a:cubicBezTo>
                  <a:cubicBezTo>
                    <a:pt x="30" y="1"/>
                    <a:pt x="24" y="1"/>
                    <a:pt x="15" y="1"/>
                  </a:cubicBezTo>
                  <a:cubicBezTo>
                    <a:pt x="25" y="9"/>
                    <a:pt x="25" y="9"/>
                    <a:pt x="25" y="9"/>
                  </a:cubicBezTo>
                  <a:cubicBezTo>
                    <a:pt x="11" y="16"/>
                    <a:pt x="11" y="16"/>
                    <a:pt x="11" y="16"/>
                  </a:cubicBezTo>
                  <a:cubicBezTo>
                    <a:pt x="18" y="27"/>
                    <a:pt x="18" y="27"/>
                    <a:pt x="18" y="27"/>
                  </a:cubicBezTo>
                  <a:cubicBezTo>
                    <a:pt x="0" y="67"/>
                    <a:pt x="0" y="67"/>
                    <a:pt x="0" y="67"/>
                  </a:cubicBezTo>
                  <a:cubicBezTo>
                    <a:pt x="0" y="68"/>
                    <a:pt x="0" y="68"/>
                    <a:pt x="0" y="68"/>
                  </a:cubicBezTo>
                  <a:cubicBezTo>
                    <a:pt x="18" y="66"/>
                    <a:pt x="35" y="59"/>
                    <a:pt x="49" y="48"/>
                  </a:cubicBezTo>
                  <a:lnTo>
                    <a:pt x="46" y="16"/>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1" name="Freeform 219"/>
            <p:cNvSpPr/>
            <p:nvPr/>
          </p:nvSpPr>
          <p:spPr bwMode="auto">
            <a:xfrm>
              <a:off x="5027722" y="2185217"/>
              <a:ext cx="99775" cy="143011"/>
            </a:xfrm>
            <a:custGeom>
              <a:avLst/>
              <a:gdLst>
                <a:gd name="T0" fmla="*/ 30 w 48"/>
                <a:gd name="T1" fmla="*/ 27 h 68"/>
                <a:gd name="T2" fmla="*/ 37 w 48"/>
                <a:gd name="T3" fmla="*/ 16 h 68"/>
                <a:gd name="T4" fmla="*/ 23 w 48"/>
                <a:gd name="T5" fmla="*/ 9 h 68"/>
                <a:gd name="T6" fmla="*/ 33 w 48"/>
                <a:gd name="T7" fmla="*/ 1 h 68"/>
                <a:gd name="T8" fmla="*/ 19 w 48"/>
                <a:gd name="T9" fmla="*/ 1 h 68"/>
                <a:gd name="T10" fmla="*/ 19 w 48"/>
                <a:gd name="T11" fmla="*/ 1 h 68"/>
                <a:gd name="T12" fmla="*/ 3 w 48"/>
                <a:gd name="T13" fmla="*/ 16 h 68"/>
                <a:gd name="T14" fmla="*/ 0 w 48"/>
                <a:gd name="T15" fmla="*/ 48 h 68"/>
                <a:gd name="T16" fmla="*/ 48 w 48"/>
                <a:gd name="T17" fmla="*/ 68 h 68"/>
                <a:gd name="T18" fmla="*/ 48 w 48"/>
                <a:gd name="T19" fmla="*/ 67 h 68"/>
                <a:gd name="T20" fmla="*/ 30 w 48"/>
                <a:gd name="T2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8">
                  <a:moveTo>
                    <a:pt x="30" y="27"/>
                  </a:moveTo>
                  <a:cubicBezTo>
                    <a:pt x="37" y="16"/>
                    <a:pt x="37" y="16"/>
                    <a:pt x="37" y="16"/>
                  </a:cubicBezTo>
                  <a:cubicBezTo>
                    <a:pt x="23" y="9"/>
                    <a:pt x="23" y="9"/>
                    <a:pt x="23" y="9"/>
                  </a:cubicBezTo>
                  <a:cubicBezTo>
                    <a:pt x="33" y="1"/>
                    <a:pt x="33" y="1"/>
                    <a:pt x="33" y="1"/>
                  </a:cubicBezTo>
                  <a:cubicBezTo>
                    <a:pt x="25" y="1"/>
                    <a:pt x="19" y="1"/>
                    <a:pt x="19" y="1"/>
                  </a:cubicBezTo>
                  <a:cubicBezTo>
                    <a:pt x="19" y="1"/>
                    <a:pt x="19" y="1"/>
                    <a:pt x="19" y="1"/>
                  </a:cubicBezTo>
                  <a:cubicBezTo>
                    <a:pt x="11" y="0"/>
                    <a:pt x="4" y="7"/>
                    <a:pt x="3" y="16"/>
                  </a:cubicBezTo>
                  <a:cubicBezTo>
                    <a:pt x="0" y="48"/>
                    <a:pt x="0" y="48"/>
                    <a:pt x="0" y="48"/>
                  </a:cubicBezTo>
                  <a:cubicBezTo>
                    <a:pt x="14" y="59"/>
                    <a:pt x="30" y="66"/>
                    <a:pt x="48" y="68"/>
                  </a:cubicBezTo>
                  <a:cubicBezTo>
                    <a:pt x="48" y="67"/>
                    <a:pt x="48" y="67"/>
                    <a:pt x="48" y="67"/>
                  </a:cubicBezTo>
                  <a:lnTo>
                    <a:pt x="30" y="27"/>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2" name="Freeform 220"/>
            <p:cNvSpPr/>
            <p:nvPr/>
          </p:nvSpPr>
          <p:spPr bwMode="auto">
            <a:xfrm>
              <a:off x="5127497" y="2185217"/>
              <a:ext cx="38248" cy="31596"/>
            </a:xfrm>
            <a:custGeom>
              <a:avLst/>
              <a:gdLst>
                <a:gd name="T0" fmla="*/ 20 w 23"/>
                <a:gd name="T1" fmla="*/ 18 h 19"/>
                <a:gd name="T2" fmla="*/ 20 w 23"/>
                <a:gd name="T3" fmla="*/ 19 h 19"/>
                <a:gd name="T4" fmla="*/ 23 w 23"/>
                <a:gd name="T5" fmla="*/ 15 h 19"/>
                <a:gd name="T6" fmla="*/ 19 w 23"/>
                <a:gd name="T7" fmla="*/ 0 h 19"/>
                <a:gd name="T8" fmla="*/ 5 w 23"/>
                <a:gd name="T9" fmla="*/ 0 h 19"/>
                <a:gd name="T10" fmla="*/ 0 w 23"/>
                <a:gd name="T11" fmla="*/ 15 h 19"/>
                <a:gd name="T12" fmla="*/ 4 w 23"/>
                <a:gd name="T13" fmla="*/ 19 h 19"/>
                <a:gd name="T14" fmla="*/ 4 w 23"/>
                <a:gd name="T15" fmla="*/ 18 h 19"/>
                <a:gd name="T16" fmla="*/ 20 w 23"/>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20" y="18"/>
                  </a:moveTo>
                  <a:lnTo>
                    <a:pt x="20" y="19"/>
                  </a:lnTo>
                  <a:lnTo>
                    <a:pt x="23" y="15"/>
                  </a:lnTo>
                  <a:lnTo>
                    <a:pt x="19" y="0"/>
                  </a:lnTo>
                  <a:lnTo>
                    <a:pt x="5" y="0"/>
                  </a:lnTo>
                  <a:lnTo>
                    <a:pt x="0" y="15"/>
                  </a:lnTo>
                  <a:lnTo>
                    <a:pt x="4" y="19"/>
                  </a:lnTo>
                  <a:lnTo>
                    <a:pt x="4" y="18"/>
                  </a:lnTo>
                  <a:lnTo>
                    <a:pt x="20" y="18"/>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3" name="Freeform 221"/>
            <p:cNvSpPr/>
            <p:nvPr/>
          </p:nvSpPr>
          <p:spPr bwMode="auto">
            <a:xfrm>
              <a:off x="5127497" y="2215150"/>
              <a:ext cx="39910" cy="113079"/>
            </a:xfrm>
            <a:custGeom>
              <a:avLst/>
              <a:gdLst>
                <a:gd name="T0" fmla="*/ 16 w 19"/>
                <a:gd name="T1" fmla="*/ 1 h 54"/>
                <a:gd name="T2" fmla="*/ 16 w 19"/>
                <a:gd name="T3" fmla="*/ 0 h 54"/>
                <a:gd name="T4" fmla="*/ 3 w 19"/>
                <a:gd name="T5" fmla="*/ 0 h 54"/>
                <a:gd name="T6" fmla="*/ 3 w 19"/>
                <a:gd name="T7" fmla="*/ 1 h 54"/>
                <a:gd name="T8" fmla="*/ 0 w 19"/>
                <a:gd name="T9" fmla="*/ 53 h 54"/>
                <a:gd name="T10" fmla="*/ 0 w 19"/>
                <a:gd name="T11" fmla="*/ 54 h 54"/>
                <a:gd name="T12" fmla="*/ 9 w 19"/>
                <a:gd name="T13" fmla="*/ 54 h 54"/>
                <a:gd name="T14" fmla="*/ 19 w 19"/>
                <a:gd name="T15" fmla="*/ 54 h 54"/>
                <a:gd name="T16" fmla="*/ 19 w 19"/>
                <a:gd name="T17" fmla="*/ 53 h 54"/>
                <a:gd name="T18" fmla="*/ 16 w 19"/>
                <a:gd name="T19"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4">
                  <a:moveTo>
                    <a:pt x="16" y="1"/>
                  </a:moveTo>
                  <a:cubicBezTo>
                    <a:pt x="16" y="0"/>
                    <a:pt x="16" y="0"/>
                    <a:pt x="16" y="0"/>
                  </a:cubicBezTo>
                  <a:cubicBezTo>
                    <a:pt x="3" y="0"/>
                    <a:pt x="3" y="0"/>
                    <a:pt x="3" y="0"/>
                  </a:cubicBezTo>
                  <a:cubicBezTo>
                    <a:pt x="3" y="1"/>
                    <a:pt x="3" y="1"/>
                    <a:pt x="3" y="1"/>
                  </a:cubicBezTo>
                  <a:cubicBezTo>
                    <a:pt x="0" y="53"/>
                    <a:pt x="0" y="53"/>
                    <a:pt x="0" y="53"/>
                  </a:cubicBezTo>
                  <a:cubicBezTo>
                    <a:pt x="0" y="54"/>
                    <a:pt x="0" y="54"/>
                    <a:pt x="0" y="54"/>
                  </a:cubicBezTo>
                  <a:cubicBezTo>
                    <a:pt x="3" y="54"/>
                    <a:pt x="6" y="54"/>
                    <a:pt x="9" y="54"/>
                  </a:cubicBezTo>
                  <a:cubicBezTo>
                    <a:pt x="13" y="54"/>
                    <a:pt x="16" y="54"/>
                    <a:pt x="19" y="54"/>
                  </a:cubicBezTo>
                  <a:cubicBezTo>
                    <a:pt x="19" y="53"/>
                    <a:pt x="19" y="53"/>
                    <a:pt x="19" y="53"/>
                  </a:cubicBezTo>
                  <a:lnTo>
                    <a:pt x="16" y="1"/>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4" name="Freeform 222"/>
            <p:cNvSpPr/>
            <p:nvPr/>
          </p:nvSpPr>
          <p:spPr bwMode="auto">
            <a:xfrm>
              <a:off x="4896350" y="2135330"/>
              <a:ext cx="488900" cy="251102"/>
            </a:xfrm>
            <a:custGeom>
              <a:avLst/>
              <a:gdLst>
                <a:gd name="T0" fmla="*/ 120 w 234"/>
                <a:gd name="T1" fmla="*/ 120 h 120"/>
                <a:gd name="T2" fmla="*/ 0 w 234"/>
                <a:gd name="T3" fmla="*/ 0 h 120"/>
                <a:gd name="T4" fmla="*/ 30 w 234"/>
                <a:gd name="T5" fmla="*/ 0 h 120"/>
                <a:gd name="T6" fmla="*/ 120 w 234"/>
                <a:gd name="T7" fmla="*/ 90 h 120"/>
                <a:gd name="T8" fmla="*/ 206 w 234"/>
                <a:gd name="T9" fmla="*/ 28 h 120"/>
                <a:gd name="T10" fmla="*/ 234 w 234"/>
                <a:gd name="T11" fmla="*/ 38 h 120"/>
                <a:gd name="T12" fmla="*/ 120 w 23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34" h="120">
                  <a:moveTo>
                    <a:pt x="120" y="120"/>
                  </a:moveTo>
                  <a:cubicBezTo>
                    <a:pt x="54" y="120"/>
                    <a:pt x="0" y="66"/>
                    <a:pt x="0" y="0"/>
                  </a:cubicBezTo>
                  <a:cubicBezTo>
                    <a:pt x="30" y="0"/>
                    <a:pt x="30" y="0"/>
                    <a:pt x="30" y="0"/>
                  </a:cubicBezTo>
                  <a:cubicBezTo>
                    <a:pt x="30" y="49"/>
                    <a:pt x="71" y="90"/>
                    <a:pt x="120" y="90"/>
                  </a:cubicBezTo>
                  <a:cubicBezTo>
                    <a:pt x="159" y="90"/>
                    <a:pt x="194" y="65"/>
                    <a:pt x="206" y="28"/>
                  </a:cubicBezTo>
                  <a:cubicBezTo>
                    <a:pt x="234" y="38"/>
                    <a:pt x="234" y="38"/>
                    <a:pt x="234" y="38"/>
                  </a:cubicBezTo>
                  <a:cubicBezTo>
                    <a:pt x="218" y="87"/>
                    <a:pt x="172" y="120"/>
                    <a:pt x="120" y="120"/>
                  </a:cubicBez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5" name="Freeform 223"/>
            <p:cNvSpPr/>
            <p:nvPr/>
          </p:nvSpPr>
          <p:spPr bwMode="auto">
            <a:xfrm>
              <a:off x="4856440" y="2077128"/>
              <a:ext cx="143011" cy="71506"/>
            </a:xfrm>
            <a:custGeom>
              <a:avLst/>
              <a:gdLst>
                <a:gd name="T0" fmla="*/ 86 w 86"/>
                <a:gd name="T1" fmla="*/ 43 h 43"/>
                <a:gd name="T2" fmla="*/ 43 w 86"/>
                <a:gd name="T3" fmla="*/ 0 h 43"/>
                <a:gd name="T4" fmla="*/ 0 w 86"/>
                <a:gd name="T5" fmla="*/ 43 h 43"/>
                <a:gd name="T6" fmla="*/ 86 w 86"/>
                <a:gd name="T7" fmla="*/ 43 h 43"/>
              </a:gdLst>
              <a:ahLst/>
              <a:cxnLst>
                <a:cxn ang="0">
                  <a:pos x="T0" y="T1"/>
                </a:cxn>
                <a:cxn ang="0">
                  <a:pos x="T2" y="T3"/>
                </a:cxn>
                <a:cxn ang="0">
                  <a:pos x="T4" y="T5"/>
                </a:cxn>
                <a:cxn ang="0">
                  <a:pos x="T6" y="T7"/>
                </a:cxn>
              </a:cxnLst>
              <a:rect l="0" t="0" r="r" b="b"/>
              <a:pathLst>
                <a:path w="86" h="43">
                  <a:moveTo>
                    <a:pt x="86" y="43"/>
                  </a:moveTo>
                  <a:lnTo>
                    <a:pt x="43" y="0"/>
                  </a:lnTo>
                  <a:lnTo>
                    <a:pt x="0" y="43"/>
                  </a:lnTo>
                  <a:lnTo>
                    <a:pt x="86" y="43"/>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6" name="Freeform 224"/>
            <p:cNvSpPr/>
            <p:nvPr/>
          </p:nvSpPr>
          <p:spPr bwMode="auto">
            <a:xfrm>
              <a:off x="4911317" y="1885891"/>
              <a:ext cx="487237" cy="249439"/>
            </a:xfrm>
            <a:custGeom>
              <a:avLst/>
              <a:gdLst>
                <a:gd name="T0" fmla="*/ 234 w 234"/>
                <a:gd name="T1" fmla="*/ 120 h 120"/>
                <a:gd name="T2" fmla="*/ 204 w 234"/>
                <a:gd name="T3" fmla="*/ 120 h 120"/>
                <a:gd name="T4" fmla="*/ 114 w 234"/>
                <a:gd name="T5" fmla="*/ 29 h 120"/>
                <a:gd name="T6" fmla="*/ 28 w 234"/>
                <a:gd name="T7" fmla="*/ 91 h 120"/>
                <a:gd name="T8" fmla="*/ 0 w 234"/>
                <a:gd name="T9" fmla="*/ 82 h 120"/>
                <a:gd name="T10" fmla="*/ 114 w 234"/>
                <a:gd name="T11" fmla="*/ 0 h 120"/>
                <a:gd name="T12" fmla="*/ 234 w 23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34" h="120">
                  <a:moveTo>
                    <a:pt x="234" y="120"/>
                  </a:moveTo>
                  <a:cubicBezTo>
                    <a:pt x="204" y="120"/>
                    <a:pt x="204" y="120"/>
                    <a:pt x="204" y="120"/>
                  </a:cubicBezTo>
                  <a:cubicBezTo>
                    <a:pt x="204" y="70"/>
                    <a:pt x="164" y="29"/>
                    <a:pt x="114" y="29"/>
                  </a:cubicBezTo>
                  <a:cubicBezTo>
                    <a:pt x="75" y="29"/>
                    <a:pt x="40" y="54"/>
                    <a:pt x="28" y="91"/>
                  </a:cubicBezTo>
                  <a:cubicBezTo>
                    <a:pt x="0" y="82"/>
                    <a:pt x="0" y="82"/>
                    <a:pt x="0" y="82"/>
                  </a:cubicBezTo>
                  <a:cubicBezTo>
                    <a:pt x="16" y="33"/>
                    <a:pt x="62" y="0"/>
                    <a:pt x="114" y="0"/>
                  </a:cubicBezTo>
                  <a:cubicBezTo>
                    <a:pt x="180" y="0"/>
                    <a:pt x="234" y="54"/>
                    <a:pt x="234" y="120"/>
                  </a:cubicBez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7" name="Freeform 225"/>
            <p:cNvSpPr/>
            <p:nvPr/>
          </p:nvSpPr>
          <p:spPr bwMode="auto">
            <a:xfrm>
              <a:off x="5297116" y="2122026"/>
              <a:ext cx="141349" cy="71506"/>
            </a:xfrm>
            <a:custGeom>
              <a:avLst/>
              <a:gdLst>
                <a:gd name="T0" fmla="*/ 0 w 85"/>
                <a:gd name="T1" fmla="*/ 0 h 43"/>
                <a:gd name="T2" fmla="*/ 43 w 85"/>
                <a:gd name="T3" fmla="*/ 43 h 43"/>
                <a:gd name="T4" fmla="*/ 85 w 85"/>
                <a:gd name="T5" fmla="*/ 0 h 43"/>
                <a:gd name="T6" fmla="*/ 0 w 85"/>
                <a:gd name="T7" fmla="*/ 0 h 43"/>
              </a:gdLst>
              <a:ahLst/>
              <a:cxnLst>
                <a:cxn ang="0">
                  <a:pos x="T0" y="T1"/>
                </a:cxn>
                <a:cxn ang="0">
                  <a:pos x="T2" y="T3"/>
                </a:cxn>
                <a:cxn ang="0">
                  <a:pos x="T4" y="T5"/>
                </a:cxn>
                <a:cxn ang="0">
                  <a:pos x="T6" y="T7"/>
                </a:cxn>
              </a:cxnLst>
              <a:rect l="0" t="0" r="r" b="b"/>
              <a:pathLst>
                <a:path w="85" h="43">
                  <a:moveTo>
                    <a:pt x="0" y="0"/>
                  </a:moveTo>
                  <a:lnTo>
                    <a:pt x="43" y="43"/>
                  </a:lnTo>
                  <a:lnTo>
                    <a:pt x="85" y="0"/>
                  </a:lnTo>
                  <a:lnTo>
                    <a:pt x="0" y="0"/>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grpSp>
      <p:pic>
        <p:nvPicPr>
          <p:cNvPr id="2" name="图片 1" descr="兴证期货LOGO源文件20180906 -02"/>
          <p:cNvPicPr>
            <a:picLocks noChangeAspect="1"/>
          </p:cNvPicPr>
          <p:nvPr/>
        </p:nvPicPr>
        <p:blipFill>
          <a:blip r:embed="rId4"/>
          <a:stretch>
            <a:fillRect/>
          </a:stretch>
        </p:blipFill>
        <p:spPr>
          <a:xfrm>
            <a:off x="9378950" y="-339090"/>
            <a:ext cx="2669540" cy="2182495"/>
          </a:xfrm>
          <a:prstGeom prst="rect">
            <a:avLst/>
          </a:prstGeom>
        </p:spPr>
      </p:pic>
      <p:sp>
        <p:nvSpPr>
          <p:cNvPr id="6" name="矩形 5"/>
          <p:cNvSpPr/>
          <p:nvPr/>
        </p:nvSpPr>
        <p:spPr>
          <a:xfrm>
            <a:off x="4144645" y="5083175"/>
            <a:ext cx="3972560" cy="185991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8" name="矩形 7"/>
          <p:cNvSpPr/>
          <p:nvPr/>
        </p:nvSpPr>
        <p:spPr>
          <a:xfrm>
            <a:off x="8117205" y="3155315"/>
            <a:ext cx="4113530" cy="192849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Tree>
    <p:extLst>
      <p:ext uri="{BB962C8B-B14F-4D97-AF65-F5344CB8AC3E}">
        <p14:creationId xmlns:p14="http://schemas.microsoft.com/office/powerpoint/2010/main" val="4001433754"/>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10129" y="147590"/>
            <a:ext cx="9225280" cy="662554"/>
          </a:xfrm>
          <a:prstGeom prst="rect">
            <a:avLst/>
          </a:prstGeom>
          <a:noFill/>
        </p:spPr>
        <p:txBody>
          <a:bodyPr wrap="square" rtlCol="0">
            <a:spAutoFit/>
          </a:bodyPr>
          <a:lstStyle/>
          <a:p>
            <a:pPr>
              <a:lnSpc>
                <a:spcPct val="150000"/>
              </a:lnSpc>
            </a:pP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sym typeface="+mn-ea"/>
              </a:rPr>
              <a:t>从长线看，价格仍然偏弱</a:t>
            </a:r>
          </a:p>
        </p:txBody>
      </p:sp>
      <p:sp>
        <p:nvSpPr>
          <p:cNvPr id="2" name="矩形 1">
            <a:extLst>
              <a:ext uri="{FF2B5EF4-FFF2-40B4-BE49-F238E27FC236}">
                <a16:creationId xmlns:a16="http://schemas.microsoft.com/office/drawing/2014/main" id="{477C3B5D-61D3-8CE5-3FA2-73BA1DE53B6E}"/>
              </a:ext>
            </a:extLst>
          </p:cNvPr>
          <p:cNvSpPr>
            <a:spLocks noChangeArrowheads="1"/>
          </p:cNvSpPr>
          <p:nvPr/>
        </p:nvSpPr>
        <p:spPr bwMode="auto">
          <a:xfrm>
            <a:off x="400690" y="991137"/>
            <a:ext cx="11523827" cy="1710084"/>
          </a:xfrm>
          <a:prstGeom prst="rect">
            <a:avLst/>
          </a:prstGeom>
          <a:noFill/>
          <a:ln w="9525">
            <a:noFill/>
            <a:miter lim="800000"/>
          </a:ln>
        </p:spPr>
        <p:txBody>
          <a:bodyPr wrap="square">
            <a:spAutoFit/>
          </a:bodyPr>
          <a:lstStyle/>
          <a:p>
            <a:pPr marL="285750" indent="-285750" algn="just">
              <a:lnSpc>
                <a:spcPct val="150000"/>
              </a:lnSpc>
              <a:buClrTx/>
              <a:buSzTx/>
              <a:buFont typeface="Wingdings" panose="05000000000000000000" pitchFamily="2" charset="2"/>
              <a:buChar char="l"/>
            </a:pPr>
            <a:r>
              <a:rPr lang="zh-CN" altLang="en-US" sz="1800" dirty="0">
                <a:solidFill>
                  <a:srgbClr val="595959"/>
                </a:solidFill>
                <a:sym typeface="+mn-ea"/>
              </a:rPr>
              <a:t>从长线看，碳酸锂价格仍然偏弱，主要有以下两个原因：</a:t>
            </a:r>
            <a:endParaRPr lang="en-US" altLang="zh-CN" sz="1800" dirty="0">
              <a:solidFill>
                <a:srgbClr val="595959"/>
              </a:solidFill>
              <a:sym typeface="+mn-ea"/>
            </a:endParaRPr>
          </a:p>
          <a:p>
            <a:pPr algn="just">
              <a:lnSpc>
                <a:spcPct val="150000"/>
              </a:lnSpc>
              <a:buClrTx/>
              <a:buSzTx/>
            </a:pPr>
            <a:r>
              <a:rPr lang="en-US" altLang="zh-CN" sz="1800" dirty="0">
                <a:solidFill>
                  <a:srgbClr val="595959"/>
                </a:solidFill>
                <a:sym typeface="+mn-ea"/>
              </a:rPr>
              <a:t>1.  </a:t>
            </a:r>
            <a:r>
              <a:rPr lang="zh-CN" altLang="en-US" sz="1800" dirty="0">
                <a:solidFill>
                  <a:srgbClr val="595959"/>
                </a:solidFill>
                <a:sym typeface="+mn-ea"/>
              </a:rPr>
              <a:t>行业主导龙头企业向正极材料厂</a:t>
            </a:r>
            <a:r>
              <a:rPr lang="zh-CN" altLang="en-US" dirty="0">
                <a:solidFill>
                  <a:srgbClr val="595959"/>
                </a:solidFill>
              </a:rPr>
              <a:t>以市价的</a:t>
            </a:r>
            <a:r>
              <a:rPr lang="en-US" altLang="zh-CN" dirty="0">
                <a:solidFill>
                  <a:srgbClr val="595959"/>
                </a:solidFill>
              </a:rPr>
              <a:t>9-9.5</a:t>
            </a:r>
            <a:r>
              <a:rPr lang="zh-CN" altLang="en-US" dirty="0">
                <a:solidFill>
                  <a:srgbClr val="595959"/>
                </a:solidFill>
              </a:rPr>
              <a:t>折结算碳酸锂或选择客供，压价较为明显。</a:t>
            </a:r>
            <a:endParaRPr lang="en-US" altLang="zh-CN" dirty="0">
              <a:solidFill>
                <a:srgbClr val="595959"/>
              </a:solidFill>
              <a:sym typeface="+mn-ea"/>
            </a:endParaRPr>
          </a:p>
          <a:p>
            <a:pPr algn="just">
              <a:lnSpc>
                <a:spcPct val="150000"/>
              </a:lnSpc>
              <a:buClrTx/>
              <a:buSzTx/>
            </a:pPr>
            <a:r>
              <a:rPr lang="en-US" altLang="zh-CN" sz="1800" dirty="0">
                <a:solidFill>
                  <a:srgbClr val="595959"/>
                </a:solidFill>
                <a:sym typeface="+mn-ea"/>
              </a:rPr>
              <a:t>2. </a:t>
            </a:r>
            <a:r>
              <a:rPr lang="zh-CN" altLang="en-US" sz="1800" dirty="0">
                <a:solidFill>
                  <a:srgbClr val="595959"/>
                </a:solidFill>
                <a:sym typeface="+mn-ea"/>
              </a:rPr>
              <a:t>长期全球锂矿全面开花，随着非洲、南美等地区矿端的资源释放，供应端产量释放速度或将大于需求量，价格或将进一步走弱。</a:t>
            </a:r>
            <a:endParaRPr lang="zh-CN" altLang="en-US" sz="1800" dirty="0">
              <a:solidFill>
                <a:srgbClr val="FF0000"/>
              </a:solidFill>
              <a:sym typeface="+mn-ea"/>
            </a:endParaRPr>
          </a:p>
        </p:txBody>
      </p:sp>
      <p:sp>
        <p:nvSpPr>
          <p:cNvPr id="10" name="文本框 9">
            <a:extLst>
              <a:ext uri="{FF2B5EF4-FFF2-40B4-BE49-F238E27FC236}">
                <a16:creationId xmlns:a16="http://schemas.microsoft.com/office/drawing/2014/main" id="{55F1E7F0-CE8F-FF7E-2F03-097CB4361B30}"/>
              </a:ext>
            </a:extLst>
          </p:cNvPr>
          <p:cNvSpPr txBox="1"/>
          <p:nvPr/>
        </p:nvSpPr>
        <p:spPr>
          <a:xfrm>
            <a:off x="8375650" y="2759103"/>
            <a:ext cx="1409700" cy="246221"/>
          </a:xfrm>
          <a:prstGeom prst="rect">
            <a:avLst/>
          </a:prstGeom>
          <a:noFill/>
        </p:spPr>
        <p:txBody>
          <a:bodyPr wrap="square" rtlCol="0">
            <a:spAutoFit/>
          </a:bodyPr>
          <a:lstStyle/>
          <a:p>
            <a:r>
              <a:rPr lang="en-US" altLang="zh-CN" sz="1000" dirty="0">
                <a:latin typeface="+mj-lt"/>
              </a:rPr>
              <a:t>%</a:t>
            </a:r>
            <a:endParaRPr lang="zh-CN" altLang="en-US" sz="1000" dirty="0">
              <a:latin typeface="+mj-lt"/>
            </a:endParaRPr>
          </a:p>
        </p:txBody>
      </p:sp>
    </p:spTree>
    <p:extLst>
      <p:ext uri="{BB962C8B-B14F-4D97-AF65-F5344CB8AC3E}">
        <p14:creationId xmlns:p14="http://schemas.microsoft.com/office/powerpoint/2010/main" val="3393947653"/>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10129" y="147590"/>
            <a:ext cx="9225280" cy="662554"/>
          </a:xfrm>
          <a:prstGeom prst="rect">
            <a:avLst/>
          </a:prstGeom>
          <a:noFill/>
        </p:spPr>
        <p:txBody>
          <a:bodyPr wrap="square" rtlCol="0">
            <a:spAutoFit/>
          </a:bodyPr>
          <a:lstStyle/>
          <a:p>
            <a:pPr>
              <a:lnSpc>
                <a:spcPct val="150000"/>
              </a:lnSpc>
            </a:pP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sym typeface="+mn-ea"/>
              </a:rPr>
              <a:t>远期供需呈现双增趋势，产量释放或将大于需求量</a:t>
            </a:r>
          </a:p>
        </p:txBody>
      </p:sp>
      <p:sp>
        <p:nvSpPr>
          <p:cNvPr id="2" name="矩形 1">
            <a:extLst>
              <a:ext uri="{FF2B5EF4-FFF2-40B4-BE49-F238E27FC236}">
                <a16:creationId xmlns:a16="http://schemas.microsoft.com/office/drawing/2014/main" id="{477C3B5D-61D3-8CE5-3FA2-73BA1DE53B6E}"/>
              </a:ext>
            </a:extLst>
          </p:cNvPr>
          <p:cNvSpPr>
            <a:spLocks noChangeArrowheads="1"/>
          </p:cNvSpPr>
          <p:nvPr/>
        </p:nvSpPr>
        <p:spPr bwMode="auto">
          <a:xfrm>
            <a:off x="400690" y="991137"/>
            <a:ext cx="11523827" cy="1710084"/>
          </a:xfrm>
          <a:prstGeom prst="rect">
            <a:avLst/>
          </a:prstGeom>
          <a:noFill/>
          <a:ln w="9525">
            <a:noFill/>
            <a:miter lim="800000"/>
          </a:ln>
        </p:spPr>
        <p:txBody>
          <a:bodyPr wrap="square">
            <a:spAutoFit/>
          </a:bodyPr>
          <a:lstStyle/>
          <a:p>
            <a:pPr marL="285750" indent="-285750" algn="just">
              <a:lnSpc>
                <a:spcPct val="150000"/>
              </a:lnSpc>
              <a:buClrTx/>
              <a:buSzTx/>
              <a:buFont typeface="Wingdings" panose="05000000000000000000" pitchFamily="2" charset="2"/>
              <a:buChar char="l"/>
            </a:pPr>
            <a:r>
              <a:rPr lang="zh-CN" altLang="en-US" sz="1800" dirty="0">
                <a:solidFill>
                  <a:srgbClr val="595959"/>
                </a:solidFill>
                <a:sym typeface="+mn-ea"/>
              </a:rPr>
              <a:t>新能源汽车和动力电池的产销量仍在增长，预计2023/2024/2025年全球动力电池表观碳酸锂需求量分别为1</a:t>
            </a:r>
            <a:r>
              <a:rPr lang="en-US" altLang="zh-CN" sz="1800" dirty="0">
                <a:solidFill>
                  <a:srgbClr val="595959"/>
                </a:solidFill>
                <a:sym typeface="+mn-ea"/>
              </a:rPr>
              <a:t>01</a:t>
            </a:r>
            <a:r>
              <a:rPr lang="zh-CN" altLang="en-US" sz="1800" dirty="0">
                <a:solidFill>
                  <a:srgbClr val="595959"/>
                </a:solidFill>
                <a:sym typeface="+mn-ea"/>
              </a:rPr>
              <a:t>/1</a:t>
            </a:r>
            <a:r>
              <a:rPr lang="en-US" altLang="zh-CN" sz="1800" dirty="0">
                <a:solidFill>
                  <a:srgbClr val="595959"/>
                </a:solidFill>
                <a:sym typeface="+mn-ea"/>
              </a:rPr>
              <a:t>20</a:t>
            </a:r>
            <a:r>
              <a:rPr lang="zh-CN" altLang="en-US" sz="1800" dirty="0">
                <a:solidFill>
                  <a:srgbClr val="595959"/>
                </a:solidFill>
                <a:sym typeface="+mn-ea"/>
              </a:rPr>
              <a:t>/</a:t>
            </a:r>
            <a:r>
              <a:rPr lang="en-US" altLang="zh-CN" sz="1800" dirty="0">
                <a:solidFill>
                  <a:srgbClr val="595959"/>
                </a:solidFill>
                <a:sym typeface="+mn-ea"/>
              </a:rPr>
              <a:t>150</a:t>
            </a:r>
            <a:r>
              <a:rPr lang="zh-CN" altLang="en-US" sz="1800" dirty="0">
                <a:solidFill>
                  <a:srgbClr val="595959"/>
                </a:solidFill>
                <a:sym typeface="+mn-ea"/>
              </a:rPr>
              <a:t>万吨，环比预测分别为</a:t>
            </a:r>
            <a:r>
              <a:rPr lang="en-US" altLang="zh-CN" sz="1800" dirty="0">
                <a:solidFill>
                  <a:srgbClr val="595959"/>
                </a:solidFill>
                <a:sym typeface="+mn-ea"/>
              </a:rPr>
              <a:t>28</a:t>
            </a:r>
            <a:r>
              <a:rPr lang="zh-CN" altLang="en-US" sz="1800" dirty="0">
                <a:solidFill>
                  <a:srgbClr val="595959"/>
                </a:solidFill>
                <a:sym typeface="+mn-ea"/>
              </a:rPr>
              <a:t>%/</a:t>
            </a:r>
            <a:r>
              <a:rPr lang="en-US" altLang="zh-CN" sz="1800" dirty="0">
                <a:solidFill>
                  <a:srgbClr val="595959"/>
                </a:solidFill>
                <a:sym typeface="+mn-ea"/>
              </a:rPr>
              <a:t>25</a:t>
            </a:r>
            <a:r>
              <a:rPr lang="zh-CN" altLang="en-US" sz="1800" dirty="0">
                <a:solidFill>
                  <a:srgbClr val="595959"/>
                </a:solidFill>
                <a:sym typeface="+mn-ea"/>
              </a:rPr>
              <a:t>%/</a:t>
            </a:r>
            <a:r>
              <a:rPr lang="en-US" altLang="zh-CN" sz="1800" dirty="0">
                <a:solidFill>
                  <a:srgbClr val="595959"/>
                </a:solidFill>
                <a:sym typeface="+mn-ea"/>
              </a:rPr>
              <a:t>23</a:t>
            </a:r>
            <a:r>
              <a:rPr lang="zh-CN" altLang="en-US" sz="1800" dirty="0">
                <a:solidFill>
                  <a:srgbClr val="595959"/>
                </a:solidFill>
                <a:sym typeface="+mn-ea"/>
              </a:rPr>
              <a:t>%。</a:t>
            </a:r>
            <a:endParaRPr lang="zh-CN" altLang="en-US" sz="1800" dirty="0">
              <a:solidFill>
                <a:srgbClr val="595959"/>
              </a:solidFill>
            </a:endParaRPr>
          </a:p>
          <a:p>
            <a:pPr marL="285750" indent="-285750" algn="just">
              <a:lnSpc>
                <a:spcPct val="150000"/>
              </a:lnSpc>
              <a:buClrTx/>
              <a:buSzTx/>
              <a:buFont typeface="Wingdings" panose="05000000000000000000" pitchFamily="2" charset="2"/>
              <a:buChar char="l"/>
            </a:pPr>
            <a:r>
              <a:rPr lang="zh-CN" altLang="en-US" sz="1800" dirty="0">
                <a:solidFill>
                  <a:srgbClr val="595959"/>
                </a:solidFill>
                <a:sym typeface="+mn-ea"/>
              </a:rPr>
              <a:t>长期全球锂矿全面开花，随着非洲、南美等地区矿端的资源释放，供应端产量释放速度或将大于需求量，价格或将进一步走弱。</a:t>
            </a:r>
            <a:endParaRPr lang="zh-CN" altLang="en-US" sz="1800" dirty="0">
              <a:solidFill>
                <a:srgbClr val="FF0000"/>
              </a:solidFill>
              <a:sym typeface="+mn-ea"/>
            </a:endParaRPr>
          </a:p>
        </p:txBody>
      </p:sp>
      <p:pic>
        <p:nvPicPr>
          <p:cNvPr id="7" name="图片 6">
            <a:extLst>
              <a:ext uri="{FF2B5EF4-FFF2-40B4-BE49-F238E27FC236}">
                <a16:creationId xmlns:a16="http://schemas.microsoft.com/office/drawing/2014/main" id="{956905BF-50A3-5C0E-C54A-A440A2408187}"/>
              </a:ext>
            </a:extLst>
          </p:cNvPr>
          <p:cNvPicPr>
            <a:picLocks noChangeAspect="1"/>
          </p:cNvPicPr>
          <p:nvPr/>
        </p:nvPicPr>
        <p:blipFill>
          <a:blip r:embed="rId3"/>
          <a:stretch>
            <a:fillRect/>
          </a:stretch>
        </p:blipFill>
        <p:spPr>
          <a:xfrm>
            <a:off x="3523361" y="2836495"/>
            <a:ext cx="5145278" cy="2984500"/>
          </a:xfrm>
          <a:prstGeom prst="rect">
            <a:avLst/>
          </a:prstGeom>
        </p:spPr>
      </p:pic>
      <p:sp>
        <p:nvSpPr>
          <p:cNvPr id="8" name="文本框 7">
            <a:extLst>
              <a:ext uri="{FF2B5EF4-FFF2-40B4-BE49-F238E27FC236}">
                <a16:creationId xmlns:a16="http://schemas.microsoft.com/office/drawing/2014/main" id="{6A833676-F3D4-BB25-D2B6-75A327FA41F8}"/>
              </a:ext>
            </a:extLst>
          </p:cNvPr>
          <p:cNvSpPr txBox="1"/>
          <p:nvPr/>
        </p:nvSpPr>
        <p:spPr>
          <a:xfrm>
            <a:off x="3435350" y="2759103"/>
            <a:ext cx="1409700" cy="246221"/>
          </a:xfrm>
          <a:prstGeom prst="rect">
            <a:avLst/>
          </a:prstGeom>
          <a:noFill/>
        </p:spPr>
        <p:txBody>
          <a:bodyPr wrap="square" rtlCol="0">
            <a:spAutoFit/>
          </a:bodyPr>
          <a:lstStyle/>
          <a:p>
            <a:r>
              <a:rPr lang="zh-CN" altLang="en-US" sz="1000" dirty="0">
                <a:latin typeface="+mj-lt"/>
              </a:rPr>
              <a:t>万吨</a:t>
            </a:r>
          </a:p>
        </p:txBody>
      </p:sp>
      <p:sp>
        <p:nvSpPr>
          <p:cNvPr id="10" name="文本框 9">
            <a:extLst>
              <a:ext uri="{FF2B5EF4-FFF2-40B4-BE49-F238E27FC236}">
                <a16:creationId xmlns:a16="http://schemas.microsoft.com/office/drawing/2014/main" id="{55F1E7F0-CE8F-FF7E-2F03-097CB4361B30}"/>
              </a:ext>
            </a:extLst>
          </p:cNvPr>
          <p:cNvSpPr txBox="1"/>
          <p:nvPr/>
        </p:nvSpPr>
        <p:spPr>
          <a:xfrm>
            <a:off x="8375650" y="2759103"/>
            <a:ext cx="1409700" cy="246221"/>
          </a:xfrm>
          <a:prstGeom prst="rect">
            <a:avLst/>
          </a:prstGeom>
          <a:noFill/>
        </p:spPr>
        <p:txBody>
          <a:bodyPr wrap="square" rtlCol="0">
            <a:spAutoFit/>
          </a:bodyPr>
          <a:lstStyle/>
          <a:p>
            <a:r>
              <a:rPr lang="en-US" altLang="zh-CN" sz="1000" dirty="0">
                <a:latin typeface="+mj-lt"/>
              </a:rPr>
              <a:t>%</a:t>
            </a:r>
            <a:endParaRPr lang="zh-CN" altLang="en-US" sz="1000" dirty="0">
              <a:latin typeface="+mj-lt"/>
            </a:endParaRPr>
          </a:p>
        </p:txBody>
      </p:sp>
    </p:spTree>
    <p:extLst>
      <p:ext uri="{BB962C8B-B14F-4D97-AF65-F5344CB8AC3E}">
        <p14:creationId xmlns:p14="http://schemas.microsoft.com/office/powerpoint/2010/main" val="2730702617"/>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10129" y="147590"/>
            <a:ext cx="9225280" cy="662554"/>
          </a:xfrm>
          <a:prstGeom prst="rect">
            <a:avLst/>
          </a:prstGeom>
          <a:noFill/>
        </p:spPr>
        <p:txBody>
          <a:bodyPr wrap="square" rtlCol="0">
            <a:spAutoFit/>
          </a:bodyPr>
          <a:lstStyle/>
          <a:p>
            <a:pPr>
              <a:lnSpc>
                <a:spcPct val="150000"/>
              </a:lnSpc>
            </a:pP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sym typeface="+mn-ea"/>
              </a:rPr>
              <a:t>海外多个锂矿项目正在投产中</a:t>
            </a:r>
            <a:endPar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endParaRPr>
          </a:p>
        </p:txBody>
      </p:sp>
      <p:sp>
        <p:nvSpPr>
          <p:cNvPr id="2" name="矩形 1">
            <a:extLst>
              <a:ext uri="{FF2B5EF4-FFF2-40B4-BE49-F238E27FC236}">
                <a16:creationId xmlns:a16="http://schemas.microsoft.com/office/drawing/2014/main" id="{477C3B5D-61D3-8CE5-3FA2-73BA1DE53B6E}"/>
              </a:ext>
            </a:extLst>
          </p:cNvPr>
          <p:cNvSpPr>
            <a:spLocks noChangeArrowheads="1"/>
          </p:cNvSpPr>
          <p:nvPr/>
        </p:nvSpPr>
        <p:spPr bwMode="auto">
          <a:xfrm>
            <a:off x="5518150" y="2254787"/>
            <a:ext cx="6342867" cy="2542363"/>
          </a:xfrm>
          <a:prstGeom prst="rect">
            <a:avLst/>
          </a:prstGeom>
          <a:noFill/>
          <a:ln w="9525">
            <a:noFill/>
            <a:miter lim="800000"/>
          </a:ln>
        </p:spPr>
        <p:txBody>
          <a:bodyPr wrap="square">
            <a:spAutoFit/>
          </a:bodyPr>
          <a:lstStyle/>
          <a:p>
            <a:pPr marL="285750" indent="-285750" algn="just">
              <a:lnSpc>
                <a:spcPct val="150000"/>
              </a:lnSpc>
              <a:buFont typeface="Wingdings" panose="05000000000000000000" pitchFamily="2" charset="2"/>
              <a:buChar char="l"/>
            </a:pPr>
            <a:r>
              <a:rPr lang="zh-CN" altLang="en-US" sz="1800" dirty="0">
                <a:solidFill>
                  <a:srgbClr val="595959"/>
                </a:solidFill>
              </a:rPr>
              <a:t>矿端非洲、南美与中国江西省重点产能陆续增量、投产，且相对传统地区矿山挺价基础不足，矿端释放量与供应多元化是未来数个季度碳酸锂价格变动的核心因素。</a:t>
            </a:r>
            <a:endParaRPr lang="en-US" altLang="zh-CN" sz="1800" dirty="0">
              <a:solidFill>
                <a:srgbClr val="595959"/>
              </a:solidFill>
            </a:endParaRPr>
          </a:p>
          <a:p>
            <a:pPr marL="285750" indent="-285750" algn="just">
              <a:lnSpc>
                <a:spcPct val="150000"/>
              </a:lnSpc>
              <a:buFont typeface="Wingdings" panose="05000000000000000000" pitchFamily="2" charset="2"/>
              <a:buChar char="l"/>
            </a:pPr>
            <a:r>
              <a:rPr lang="zh-CN" altLang="en-US" dirty="0">
                <a:solidFill>
                  <a:srgbClr val="595959"/>
                </a:solidFill>
              </a:rPr>
              <a:t>年内海外锂矿产量约为</a:t>
            </a:r>
            <a:r>
              <a:rPr lang="en-US" altLang="zh-CN" dirty="0">
                <a:solidFill>
                  <a:srgbClr val="595959"/>
                </a:solidFill>
              </a:rPr>
              <a:t>77.27</a:t>
            </a:r>
            <a:r>
              <a:rPr lang="zh-CN" altLang="en-US" dirty="0">
                <a:solidFill>
                  <a:srgbClr val="595959"/>
                </a:solidFill>
              </a:rPr>
              <a:t>万吨</a:t>
            </a:r>
            <a:r>
              <a:rPr lang="en-US" altLang="zh-CN" dirty="0">
                <a:solidFill>
                  <a:srgbClr val="595959"/>
                </a:solidFill>
              </a:rPr>
              <a:t>LCE</a:t>
            </a:r>
            <a:r>
              <a:rPr lang="zh-CN" altLang="en-US" dirty="0">
                <a:solidFill>
                  <a:srgbClr val="595959"/>
                </a:solidFill>
              </a:rPr>
              <a:t>，国内产量约为</a:t>
            </a:r>
            <a:r>
              <a:rPr lang="en-US" altLang="zh-CN" dirty="0">
                <a:solidFill>
                  <a:srgbClr val="595959"/>
                </a:solidFill>
              </a:rPr>
              <a:t>24.1</a:t>
            </a:r>
            <a:r>
              <a:rPr lang="zh-CN" altLang="en-US" dirty="0">
                <a:solidFill>
                  <a:srgbClr val="595959"/>
                </a:solidFill>
              </a:rPr>
              <a:t>万吨</a:t>
            </a:r>
            <a:r>
              <a:rPr lang="en-US" altLang="zh-CN" dirty="0">
                <a:solidFill>
                  <a:srgbClr val="595959"/>
                </a:solidFill>
              </a:rPr>
              <a:t>LCE</a:t>
            </a:r>
            <a:r>
              <a:rPr lang="zh-CN" altLang="en-US" dirty="0">
                <a:solidFill>
                  <a:srgbClr val="595959"/>
                </a:solidFill>
              </a:rPr>
              <a:t>，合计</a:t>
            </a:r>
            <a:r>
              <a:rPr lang="en-US" altLang="zh-CN" dirty="0">
                <a:solidFill>
                  <a:srgbClr val="595959"/>
                </a:solidFill>
              </a:rPr>
              <a:t>101.37</a:t>
            </a:r>
            <a:r>
              <a:rPr lang="zh-CN" altLang="en-US" dirty="0">
                <a:solidFill>
                  <a:srgbClr val="595959"/>
                </a:solidFill>
              </a:rPr>
              <a:t>万吨</a:t>
            </a:r>
            <a:r>
              <a:rPr lang="en-US" altLang="zh-CN" dirty="0">
                <a:solidFill>
                  <a:srgbClr val="595959"/>
                </a:solidFill>
              </a:rPr>
              <a:t>LCE</a:t>
            </a:r>
            <a:r>
              <a:rPr lang="zh-CN" altLang="en-US" dirty="0">
                <a:solidFill>
                  <a:srgbClr val="595959"/>
                </a:solidFill>
              </a:rPr>
              <a:t>。</a:t>
            </a:r>
          </a:p>
          <a:p>
            <a:pPr marL="285750" indent="-285750" algn="just">
              <a:lnSpc>
                <a:spcPct val="150000"/>
              </a:lnSpc>
              <a:buFont typeface="Wingdings" panose="05000000000000000000" pitchFamily="2" charset="2"/>
              <a:buChar char="l"/>
            </a:pPr>
            <a:endParaRPr lang="zh-CN" altLang="en-US" sz="1800" dirty="0">
              <a:solidFill>
                <a:srgbClr val="595959"/>
              </a:solidFill>
            </a:endParaRPr>
          </a:p>
        </p:txBody>
      </p:sp>
      <p:pic>
        <p:nvPicPr>
          <p:cNvPr id="5" name="图片 4">
            <a:extLst>
              <a:ext uri="{FF2B5EF4-FFF2-40B4-BE49-F238E27FC236}">
                <a16:creationId xmlns:a16="http://schemas.microsoft.com/office/drawing/2014/main" id="{59568CCB-69A6-5178-E944-C8F76AE66898}"/>
              </a:ext>
            </a:extLst>
          </p:cNvPr>
          <p:cNvPicPr>
            <a:picLocks noChangeAspect="1"/>
          </p:cNvPicPr>
          <p:nvPr/>
        </p:nvPicPr>
        <p:blipFill>
          <a:blip r:embed="rId3"/>
          <a:stretch>
            <a:fillRect/>
          </a:stretch>
        </p:blipFill>
        <p:spPr>
          <a:xfrm>
            <a:off x="1204045" y="991137"/>
            <a:ext cx="3765936" cy="5431832"/>
          </a:xfrm>
          <a:prstGeom prst="rect">
            <a:avLst/>
          </a:prstGeom>
        </p:spPr>
      </p:pic>
    </p:spTree>
    <p:extLst>
      <p:ext uri="{BB962C8B-B14F-4D97-AF65-F5344CB8AC3E}">
        <p14:creationId xmlns:p14="http://schemas.microsoft.com/office/powerpoint/2010/main" val="3659761004"/>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10129" y="147590"/>
            <a:ext cx="9225280" cy="662554"/>
          </a:xfrm>
          <a:prstGeom prst="rect">
            <a:avLst/>
          </a:prstGeom>
          <a:noFill/>
        </p:spPr>
        <p:txBody>
          <a:bodyPr wrap="square" rtlCol="0">
            <a:spAutoFit/>
          </a:bodyPr>
          <a:lstStyle/>
          <a:p>
            <a:pPr>
              <a:lnSpc>
                <a:spcPct val="150000"/>
              </a:lnSpc>
            </a:pP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sym typeface="+mn-ea"/>
              </a:rPr>
              <a:t>四季度价格约为</a:t>
            </a:r>
            <a:r>
              <a:rPr lang="en-US" altLang="zh-CN" sz="2800" b="1" dirty="0">
                <a:solidFill>
                  <a:srgbClr val="0A4288"/>
                </a:solidFill>
                <a:latin typeface="微软雅黑" panose="020B0503020204020204" charset="-122"/>
                <a:ea typeface="微软雅黑" panose="020B0503020204020204" charset="-122"/>
                <a:cs typeface="思源黑体 CN Bold" panose="020B0800000000000000" charset="-122"/>
                <a:sym typeface="+mn-ea"/>
              </a:rPr>
              <a:t>10-14</a:t>
            </a: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sym typeface="+mn-ea"/>
              </a:rPr>
              <a:t>万</a:t>
            </a:r>
            <a:endPar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endParaRPr>
          </a:p>
        </p:txBody>
      </p:sp>
      <p:sp>
        <p:nvSpPr>
          <p:cNvPr id="2" name="矩形 1">
            <a:extLst>
              <a:ext uri="{FF2B5EF4-FFF2-40B4-BE49-F238E27FC236}">
                <a16:creationId xmlns:a16="http://schemas.microsoft.com/office/drawing/2014/main" id="{477C3B5D-61D3-8CE5-3FA2-73BA1DE53B6E}"/>
              </a:ext>
            </a:extLst>
          </p:cNvPr>
          <p:cNvSpPr>
            <a:spLocks noChangeArrowheads="1"/>
          </p:cNvSpPr>
          <p:nvPr/>
        </p:nvSpPr>
        <p:spPr bwMode="auto">
          <a:xfrm>
            <a:off x="648268" y="1108375"/>
            <a:ext cx="11028504" cy="2956579"/>
          </a:xfrm>
          <a:prstGeom prst="rect">
            <a:avLst/>
          </a:prstGeom>
          <a:noFill/>
          <a:ln w="9525">
            <a:noFill/>
            <a:miter lim="800000"/>
          </a:ln>
        </p:spPr>
        <p:txBody>
          <a:bodyPr wrap="square">
            <a:spAutoFit/>
          </a:bodyPr>
          <a:lstStyle/>
          <a:p>
            <a:pPr marL="285750" indent="-285750" algn="just">
              <a:lnSpc>
                <a:spcPct val="150000"/>
              </a:lnSpc>
              <a:buFont typeface="Wingdings" panose="05000000000000000000" pitchFamily="2" charset="2"/>
              <a:buChar char="l"/>
            </a:pPr>
            <a:r>
              <a:rPr lang="zh-CN" altLang="en-US" dirty="0">
                <a:solidFill>
                  <a:srgbClr val="595959"/>
                </a:solidFill>
              </a:rPr>
              <a:t>四季度</a:t>
            </a:r>
            <a:r>
              <a:rPr lang="zh-CN" altLang="en-US" sz="1800" dirty="0">
                <a:solidFill>
                  <a:srgbClr val="595959"/>
                </a:solidFill>
              </a:rPr>
              <a:t>价格区间约在</a:t>
            </a:r>
            <a:r>
              <a:rPr lang="en-US" altLang="zh-CN" sz="1800" dirty="0">
                <a:solidFill>
                  <a:srgbClr val="595959"/>
                </a:solidFill>
              </a:rPr>
              <a:t>10-14</a:t>
            </a:r>
            <a:r>
              <a:rPr lang="zh-CN" altLang="en-US" sz="1800" dirty="0">
                <a:solidFill>
                  <a:srgbClr val="595959"/>
                </a:solidFill>
              </a:rPr>
              <a:t>万，底部有所支撑，原因在于：</a:t>
            </a:r>
            <a:endParaRPr lang="en-US" altLang="zh-CN" sz="1800" dirty="0">
              <a:solidFill>
                <a:srgbClr val="595959"/>
              </a:solidFill>
            </a:endParaRPr>
          </a:p>
          <a:p>
            <a:pPr marL="342900" indent="-342900" algn="just">
              <a:lnSpc>
                <a:spcPct val="150000"/>
              </a:lnSpc>
              <a:buAutoNum type="arabicPeriod"/>
            </a:pPr>
            <a:r>
              <a:rPr lang="zh-CN" altLang="en-US" dirty="0">
                <a:solidFill>
                  <a:srgbClr val="595959"/>
                </a:solidFill>
              </a:rPr>
              <a:t>目前工厂尚未点价，贸易商囤货不足，</a:t>
            </a:r>
            <a:r>
              <a:rPr lang="zh-CN" altLang="zh-CN" dirty="0">
                <a:solidFill>
                  <a:srgbClr val="595959"/>
                </a:solidFill>
              </a:rPr>
              <a:t>临近</a:t>
            </a:r>
            <a:r>
              <a:rPr lang="zh-CN" altLang="en-US" dirty="0">
                <a:solidFill>
                  <a:srgbClr val="595959"/>
                </a:solidFill>
              </a:rPr>
              <a:t>交割月</a:t>
            </a:r>
            <a:r>
              <a:rPr lang="zh-CN" altLang="zh-CN" dirty="0">
                <a:solidFill>
                  <a:srgbClr val="595959"/>
                </a:solidFill>
              </a:rPr>
              <a:t>有可能供不了货，在持仓</a:t>
            </a:r>
            <a:r>
              <a:rPr lang="zh-CN" altLang="en-US" dirty="0">
                <a:solidFill>
                  <a:srgbClr val="595959"/>
                </a:solidFill>
              </a:rPr>
              <a:t>较</a:t>
            </a:r>
            <a:r>
              <a:rPr lang="zh-CN" altLang="zh-CN" dirty="0">
                <a:solidFill>
                  <a:srgbClr val="595959"/>
                </a:solidFill>
              </a:rPr>
              <a:t>大情况下有逼仓的可能</a:t>
            </a:r>
            <a:r>
              <a:rPr lang="zh-CN" altLang="en-US" dirty="0">
                <a:solidFill>
                  <a:srgbClr val="595959"/>
                </a:solidFill>
              </a:rPr>
              <a:t>。</a:t>
            </a:r>
            <a:endParaRPr lang="en-US" altLang="zh-CN" dirty="0">
              <a:solidFill>
                <a:srgbClr val="595959"/>
              </a:solidFill>
            </a:endParaRPr>
          </a:p>
          <a:p>
            <a:pPr marL="342900" indent="-342900" algn="just">
              <a:lnSpc>
                <a:spcPct val="150000"/>
              </a:lnSpc>
              <a:buAutoNum type="arabicPeriod"/>
            </a:pPr>
            <a:r>
              <a:rPr lang="zh-CN" altLang="en-US" dirty="0">
                <a:solidFill>
                  <a:srgbClr val="595959"/>
                </a:solidFill>
              </a:rPr>
              <a:t>国内</a:t>
            </a:r>
            <a:r>
              <a:rPr lang="zh-CN" altLang="zh-CN" dirty="0">
                <a:solidFill>
                  <a:srgbClr val="595959"/>
                </a:solidFill>
              </a:rPr>
              <a:t>供应端</a:t>
            </a:r>
            <a:r>
              <a:rPr lang="zh-CN" altLang="en-US" dirty="0">
                <a:solidFill>
                  <a:srgbClr val="595959"/>
                </a:solidFill>
              </a:rPr>
              <a:t>有所减产</a:t>
            </a:r>
            <a:r>
              <a:rPr lang="zh-CN" altLang="zh-CN" dirty="0">
                <a:solidFill>
                  <a:srgbClr val="595959"/>
                </a:solidFill>
              </a:rPr>
              <a:t>，</a:t>
            </a:r>
            <a:r>
              <a:rPr lang="zh-CN" altLang="en-US" dirty="0">
                <a:solidFill>
                  <a:srgbClr val="595959"/>
                </a:solidFill>
              </a:rPr>
              <a:t>继续下跌有可能出现利润亏损，会导致大面积减产。</a:t>
            </a:r>
            <a:endParaRPr lang="en-US" altLang="zh-CN" dirty="0">
              <a:solidFill>
                <a:srgbClr val="595959"/>
              </a:solidFill>
            </a:endParaRPr>
          </a:p>
          <a:p>
            <a:pPr marL="342900" indent="-342900" algn="just">
              <a:lnSpc>
                <a:spcPct val="150000"/>
              </a:lnSpc>
              <a:buAutoNum type="arabicPeriod"/>
            </a:pPr>
            <a:r>
              <a:rPr lang="zh-CN" altLang="en-US" dirty="0">
                <a:solidFill>
                  <a:srgbClr val="595959"/>
                </a:solidFill>
              </a:rPr>
              <a:t>海外供应端运输时间超过两个月，</a:t>
            </a:r>
            <a:r>
              <a:rPr lang="en-US" altLang="zh-CN" dirty="0">
                <a:solidFill>
                  <a:srgbClr val="595959"/>
                </a:solidFill>
              </a:rPr>
              <a:t>Q4</a:t>
            </a:r>
            <a:r>
              <a:rPr lang="zh-CN" altLang="en-US" dirty="0">
                <a:solidFill>
                  <a:srgbClr val="595959"/>
                </a:solidFill>
              </a:rPr>
              <a:t>进口数量可能不及预期。</a:t>
            </a:r>
            <a:endParaRPr lang="en-US" altLang="zh-CN" dirty="0">
              <a:solidFill>
                <a:srgbClr val="595959"/>
              </a:solidFill>
            </a:endParaRPr>
          </a:p>
          <a:p>
            <a:pPr marL="342900" indent="-342900" algn="just">
              <a:lnSpc>
                <a:spcPct val="150000"/>
              </a:lnSpc>
              <a:buFontTx/>
              <a:buAutoNum type="arabicPeriod"/>
            </a:pPr>
            <a:r>
              <a:rPr lang="zh-CN" altLang="zh-CN" dirty="0">
                <a:solidFill>
                  <a:srgbClr val="595959"/>
                </a:solidFill>
              </a:rPr>
              <a:t>需求</a:t>
            </a:r>
            <a:r>
              <a:rPr lang="zh-CN" altLang="en-US" dirty="0">
                <a:solidFill>
                  <a:srgbClr val="595959"/>
                </a:solidFill>
              </a:rPr>
              <a:t>端</a:t>
            </a:r>
            <a:r>
              <a:rPr lang="zh-CN" altLang="zh-CN" dirty="0">
                <a:solidFill>
                  <a:srgbClr val="595959"/>
                </a:solidFill>
              </a:rPr>
              <a:t>虽然</a:t>
            </a:r>
            <a:r>
              <a:rPr lang="zh-CN" altLang="en-US" dirty="0">
                <a:solidFill>
                  <a:srgbClr val="595959"/>
                </a:solidFill>
              </a:rPr>
              <a:t>一</a:t>
            </a:r>
            <a:r>
              <a:rPr lang="zh-CN" altLang="zh-CN" dirty="0">
                <a:solidFill>
                  <a:srgbClr val="595959"/>
                </a:solidFill>
              </a:rPr>
              <a:t>季度是淡季，但是在产业链库存主动去库的背景下，库存已经偏低的状况，</a:t>
            </a:r>
            <a:r>
              <a:rPr lang="zh-CN" altLang="en-US" dirty="0">
                <a:solidFill>
                  <a:srgbClr val="595959"/>
                </a:solidFill>
              </a:rPr>
              <a:t>是否会出现</a:t>
            </a:r>
            <a:r>
              <a:rPr lang="zh-CN" altLang="zh-CN" dirty="0">
                <a:solidFill>
                  <a:srgbClr val="595959"/>
                </a:solidFill>
              </a:rPr>
              <a:t>淡季不淡的情况。</a:t>
            </a:r>
            <a:endParaRPr lang="en-US" altLang="zh-CN" dirty="0">
              <a:solidFill>
                <a:srgbClr val="595959"/>
              </a:solidFill>
            </a:endParaRPr>
          </a:p>
          <a:p>
            <a:pPr marL="342900" indent="-342900" algn="just">
              <a:lnSpc>
                <a:spcPct val="150000"/>
              </a:lnSpc>
              <a:buFontTx/>
              <a:buAutoNum type="arabicPeriod"/>
            </a:pPr>
            <a:r>
              <a:rPr lang="zh-CN" altLang="en-US" dirty="0">
                <a:solidFill>
                  <a:srgbClr val="595959"/>
                </a:solidFill>
              </a:rPr>
              <a:t>成本端澳矿报价约为</a:t>
            </a:r>
            <a:r>
              <a:rPr lang="en-US" altLang="zh-CN" dirty="0">
                <a:solidFill>
                  <a:srgbClr val="595959"/>
                </a:solidFill>
              </a:rPr>
              <a:t>20</a:t>
            </a:r>
            <a:r>
              <a:rPr lang="zh-CN" altLang="en-US" dirty="0">
                <a:solidFill>
                  <a:srgbClr val="595959"/>
                </a:solidFill>
              </a:rPr>
              <a:t>万</a:t>
            </a:r>
            <a:r>
              <a:rPr lang="en-US" altLang="zh-CN" dirty="0">
                <a:solidFill>
                  <a:srgbClr val="595959"/>
                </a:solidFill>
              </a:rPr>
              <a:t>/</a:t>
            </a:r>
            <a:r>
              <a:rPr lang="zh-CN" altLang="en-US" dirty="0">
                <a:solidFill>
                  <a:srgbClr val="595959"/>
                </a:solidFill>
              </a:rPr>
              <a:t>吨，国内锂云母外采价格约为</a:t>
            </a:r>
            <a:r>
              <a:rPr lang="en-US" altLang="zh-CN" dirty="0">
                <a:solidFill>
                  <a:srgbClr val="595959"/>
                </a:solidFill>
              </a:rPr>
              <a:t>13</a:t>
            </a:r>
            <a:r>
              <a:rPr lang="zh-CN" altLang="en-US" dirty="0">
                <a:solidFill>
                  <a:srgbClr val="595959"/>
                </a:solidFill>
              </a:rPr>
              <a:t>万</a:t>
            </a:r>
            <a:r>
              <a:rPr lang="en-US" altLang="zh-CN" dirty="0">
                <a:solidFill>
                  <a:srgbClr val="595959"/>
                </a:solidFill>
              </a:rPr>
              <a:t>/</a:t>
            </a:r>
            <a:r>
              <a:rPr lang="zh-CN" altLang="en-US" dirty="0">
                <a:solidFill>
                  <a:srgbClr val="595959"/>
                </a:solidFill>
              </a:rPr>
              <a:t>吨。</a:t>
            </a:r>
            <a:endParaRPr lang="zh-CN" altLang="zh-CN" dirty="0">
              <a:solidFill>
                <a:srgbClr val="595959"/>
              </a:solidFill>
            </a:endParaRPr>
          </a:p>
        </p:txBody>
      </p:sp>
    </p:spTree>
    <p:extLst>
      <p:ext uri="{BB962C8B-B14F-4D97-AF65-F5344CB8AC3E}">
        <p14:creationId xmlns:p14="http://schemas.microsoft.com/office/powerpoint/2010/main" val="1547431846"/>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10129" y="147590"/>
            <a:ext cx="9225280" cy="1308884"/>
          </a:xfrm>
          <a:prstGeom prst="rect">
            <a:avLst/>
          </a:prstGeom>
          <a:noFill/>
        </p:spPr>
        <p:txBody>
          <a:bodyPr wrap="square" rtlCol="0">
            <a:spAutoFit/>
          </a:bodyPr>
          <a:lstStyle/>
          <a:p>
            <a:pPr>
              <a:lnSpc>
                <a:spcPct val="150000"/>
              </a:lnSpc>
            </a:pPr>
            <a:r>
              <a:rPr lang="zh-CN" altLang="en-US" sz="2800" b="1" dirty="0">
                <a:solidFill>
                  <a:srgbClr val="0A4288"/>
                </a:solidFill>
                <a:latin typeface="微软雅黑" panose="020B0503020204020204" charset="-122"/>
                <a:ea typeface="微软雅黑" panose="020B0503020204020204" charset="-122"/>
              </a:rPr>
              <a:t>国内</a:t>
            </a:r>
            <a:r>
              <a:rPr lang="zh-CN" altLang="zh-CN" sz="2800" b="1" dirty="0">
                <a:solidFill>
                  <a:srgbClr val="0A4288"/>
                </a:solidFill>
                <a:latin typeface="微软雅黑" panose="020B0503020204020204" charset="-122"/>
                <a:ea typeface="微软雅黑" panose="020B0503020204020204" charset="-122"/>
              </a:rPr>
              <a:t>供应端</a:t>
            </a:r>
            <a:r>
              <a:rPr lang="zh-CN" altLang="en-US" sz="2800" b="1" dirty="0">
                <a:solidFill>
                  <a:srgbClr val="0A4288"/>
                </a:solidFill>
                <a:latin typeface="微软雅黑" panose="020B0503020204020204" charset="-122"/>
                <a:ea typeface="微软雅黑" panose="020B0503020204020204" charset="-122"/>
              </a:rPr>
              <a:t>已有所减产</a:t>
            </a:r>
            <a:r>
              <a:rPr lang="zh-CN" altLang="zh-CN" sz="2800" b="1" dirty="0">
                <a:solidFill>
                  <a:srgbClr val="0A4288"/>
                </a:solidFill>
                <a:latin typeface="微软雅黑" panose="020B0503020204020204" charset="-122"/>
                <a:ea typeface="微软雅黑" panose="020B0503020204020204" charset="-122"/>
              </a:rPr>
              <a:t>，</a:t>
            </a:r>
            <a:r>
              <a:rPr lang="zh-CN" altLang="en-US" sz="2800" b="1" dirty="0">
                <a:solidFill>
                  <a:srgbClr val="0A4288"/>
                </a:solidFill>
                <a:latin typeface="微软雅黑" panose="020B0503020204020204" charset="-122"/>
                <a:ea typeface="微软雅黑" panose="020B0503020204020204" charset="-122"/>
              </a:rPr>
              <a:t>继续下跌有可能出现利润亏损</a:t>
            </a:r>
            <a:endParaRPr lang="en-US" altLang="zh-CN" sz="2800" b="1" dirty="0">
              <a:solidFill>
                <a:srgbClr val="0A4288"/>
              </a:solidFill>
              <a:latin typeface="微软雅黑" panose="020B0503020204020204" charset="-122"/>
              <a:ea typeface="微软雅黑" panose="020B0503020204020204" charset="-122"/>
            </a:endParaRPr>
          </a:p>
          <a:p>
            <a:pPr>
              <a:lnSpc>
                <a:spcPct val="150000"/>
              </a:lnSpc>
            </a:pPr>
            <a:endPar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endParaRPr>
          </a:p>
        </p:txBody>
      </p:sp>
      <p:sp>
        <p:nvSpPr>
          <p:cNvPr id="2" name="矩形 1">
            <a:extLst>
              <a:ext uri="{FF2B5EF4-FFF2-40B4-BE49-F238E27FC236}">
                <a16:creationId xmlns:a16="http://schemas.microsoft.com/office/drawing/2014/main" id="{477C3B5D-61D3-8CE5-3FA2-73BA1DE53B6E}"/>
              </a:ext>
            </a:extLst>
          </p:cNvPr>
          <p:cNvSpPr>
            <a:spLocks noChangeArrowheads="1"/>
          </p:cNvSpPr>
          <p:nvPr/>
        </p:nvSpPr>
        <p:spPr bwMode="auto">
          <a:xfrm>
            <a:off x="648268" y="1108375"/>
            <a:ext cx="11028504" cy="2126864"/>
          </a:xfrm>
          <a:prstGeom prst="rect">
            <a:avLst/>
          </a:prstGeom>
          <a:noFill/>
          <a:ln w="9525">
            <a:noFill/>
            <a:miter lim="800000"/>
          </a:ln>
        </p:spPr>
        <p:txBody>
          <a:bodyPr wrap="square">
            <a:spAutoFit/>
          </a:bodyPr>
          <a:lstStyle/>
          <a:p>
            <a:pPr marL="285750" indent="-285750" algn="just">
              <a:lnSpc>
                <a:spcPct val="150000"/>
              </a:lnSpc>
              <a:buFont typeface="Wingdings" panose="05000000000000000000" pitchFamily="2" charset="2"/>
              <a:buChar char="l"/>
            </a:pPr>
            <a:r>
              <a:rPr lang="zh-CN" altLang="zh-CN" dirty="0">
                <a:solidFill>
                  <a:srgbClr val="595959"/>
                </a:solidFill>
              </a:rPr>
              <a:t>供应端</a:t>
            </a:r>
            <a:r>
              <a:rPr lang="zh-CN" altLang="en-US" dirty="0">
                <a:solidFill>
                  <a:srgbClr val="595959"/>
                </a:solidFill>
              </a:rPr>
              <a:t>有所减产</a:t>
            </a:r>
            <a:r>
              <a:rPr lang="zh-CN" altLang="zh-CN" dirty="0">
                <a:solidFill>
                  <a:srgbClr val="595959"/>
                </a:solidFill>
              </a:rPr>
              <a:t>，</a:t>
            </a:r>
            <a:r>
              <a:rPr lang="zh-CN" altLang="en-US" dirty="0">
                <a:solidFill>
                  <a:srgbClr val="595959"/>
                </a:solidFill>
              </a:rPr>
              <a:t>继续下跌有可能出现利润亏损，会导致大面积减产。</a:t>
            </a:r>
            <a:endParaRPr lang="en-US" altLang="zh-CN" dirty="0">
              <a:solidFill>
                <a:srgbClr val="595959"/>
              </a:solidFill>
            </a:endParaRPr>
          </a:p>
          <a:p>
            <a:pPr marL="285750" indent="-285750" algn="just">
              <a:lnSpc>
                <a:spcPct val="150000"/>
              </a:lnSpc>
              <a:buFont typeface="Wingdings" panose="05000000000000000000" pitchFamily="2" charset="2"/>
              <a:buChar char="l"/>
            </a:pPr>
            <a:r>
              <a:rPr lang="zh-CN" altLang="en-US" dirty="0">
                <a:solidFill>
                  <a:srgbClr val="595959"/>
                </a:solidFill>
                <a:sym typeface="+mn-ea"/>
              </a:rPr>
              <a:t>国内冶炼厂库存水平均不高，云母产区库存低于行业平均水平，盐湖产区</a:t>
            </a:r>
            <a:r>
              <a:rPr lang="en-US" altLang="zh-CN" dirty="0">
                <a:solidFill>
                  <a:srgbClr val="595959"/>
                </a:solidFill>
                <a:sym typeface="+mn-ea"/>
              </a:rPr>
              <a:t>9</a:t>
            </a:r>
            <a:r>
              <a:rPr lang="zh-CN" altLang="en-US" dirty="0">
                <a:solidFill>
                  <a:srgbClr val="595959"/>
                </a:solidFill>
                <a:sym typeface="+mn-ea"/>
              </a:rPr>
              <a:t>月处于去库状态，锂辉石因锂盐价格跌幅快于矿价导致成本倒挂，冶炼厂买矿意愿明显下降，预计四季度国内冶炼厂原料相对紧张。</a:t>
            </a:r>
            <a:endParaRPr lang="zh-CN" altLang="en-US" sz="1800" dirty="0">
              <a:solidFill>
                <a:srgbClr val="595959"/>
              </a:solidFill>
              <a:sym typeface="+mn-ea"/>
            </a:endParaRPr>
          </a:p>
          <a:p>
            <a:pPr marL="285750" indent="-285750" algn="just">
              <a:lnSpc>
                <a:spcPct val="150000"/>
              </a:lnSpc>
              <a:buFont typeface="Wingdings" panose="05000000000000000000" pitchFamily="2" charset="2"/>
              <a:buChar char="l"/>
            </a:pPr>
            <a:endParaRPr lang="en-US" altLang="zh-CN" dirty="0">
              <a:solidFill>
                <a:srgbClr val="595959"/>
              </a:solidFill>
            </a:endParaRPr>
          </a:p>
          <a:p>
            <a:pPr marL="285750" indent="-285750" algn="just">
              <a:lnSpc>
                <a:spcPct val="150000"/>
              </a:lnSpc>
              <a:buFont typeface="Wingdings" panose="05000000000000000000" pitchFamily="2" charset="2"/>
              <a:buChar char="l"/>
            </a:pPr>
            <a:endParaRPr lang="en-US" altLang="zh-CN" dirty="0">
              <a:solidFill>
                <a:srgbClr val="595959"/>
              </a:solidFill>
            </a:endParaRPr>
          </a:p>
        </p:txBody>
      </p:sp>
      <p:pic>
        <p:nvPicPr>
          <p:cNvPr id="4" name="图片 3">
            <a:extLst>
              <a:ext uri="{FF2B5EF4-FFF2-40B4-BE49-F238E27FC236}">
                <a16:creationId xmlns:a16="http://schemas.microsoft.com/office/drawing/2014/main" id="{C4343B06-4386-2A89-8F8A-4C4F5278969A}"/>
              </a:ext>
            </a:extLst>
          </p:cNvPr>
          <p:cNvPicPr>
            <a:picLocks noChangeAspect="1"/>
          </p:cNvPicPr>
          <p:nvPr/>
        </p:nvPicPr>
        <p:blipFill>
          <a:blip r:embed="rId3"/>
          <a:stretch>
            <a:fillRect/>
          </a:stretch>
        </p:blipFill>
        <p:spPr>
          <a:xfrm>
            <a:off x="6313714" y="2642883"/>
            <a:ext cx="5233888" cy="3548735"/>
          </a:xfrm>
          <a:prstGeom prst="rect">
            <a:avLst/>
          </a:prstGeom>
        </p:spPr>
      </p:pic>
      <p:sp>
        <p:nvSpPr>
          <p:cNvPr id="5" name="文本框 4">
            <a:extLst>
              <a:ext uri="{FF2B5EF4-FFF2-40B4-BE49-F238E27FC236}">
                <a16:creationId xmlns:a16="http://schemas.microsoft.com/office/drawing/2014/main" id="{63BBE3C1-EB20-E552-7C1F-6E5863874E1E}"/>
              </a:ext>
            </a:extLst>
          </p:cNvPr>
          <p:cNvSpPr txBox="1"/>
          <p:nvPr/>
        </p:nvSpPr>
        <p:spPr>
          <a:xfrm>
            <a:off x="6432012" y="2432404"/>
            <a:ext cx="1409700" cy="246221"/>
          </a:xfrm>
          <a:prstGeom prst="rect">
            <a:avLst/>
          </a:prstGeom>
          <a:noFill/>
        </p:spPr>
        <p:txBody>
          <a:bodyPr wrap="square" rtlCol="0">
            <a:spAutoFit/>
          </a:bodyPr>
          <a:lstStyle/>
          <a:p>
            <a:r>
              <a:rPr lang="zh-CN" altLang="en-US" sz="1000" dirty="0">
                <a:latin typeface="+mj-lt"/>
              </a:rPr>
              <a:t>吨</a:t>
            </a:r>
          </a:p>
        </p:txBody>
      </p:sp>
      <p:pic>
        <p:nvPicPr>
          <p:cNvPr id="7" name="图片 6">
            <a:extLst>
              <a:ext uri="{FF2B5EF4-FFF2-40B4-BE49-F238E27FC236}">
                <a16:creationId xmlns:a16="http://schemas.microsoft.com/office/drawing/2014/main" id="{7377EE46-89C3-4521-75A6-D5A71DDDC6B5}"/>
              </a:ext>
            </a:extLst>
          </p:cNvPr>
          <p:cNvPicPr>
            <a:picLocks noChangeAspect="1"/>
          </p:cNvPicPr>
          <p:nvPr/>
        </p:nvPicPr>
        <p:blipFill>
          <a:blip r:embed="rId4"/>
          <a:stretch>
            <a:fillRect/>
          </a:stretch>
        </p:blipFill>
        <p:spPr>
          <a:xfrm>
            <a:off x="1020076" y="2642883"/>
            <a:ext cx="4921831" cy="3641803"/>
          </a:xfrm>
          <a:prstGeom prst="rect">
            <a:avLst/>
          </a:prstGeom>
        </p:spPr>
      </p:pic>
      <p:sp>
        <p:nvSpPr>
          <p:cNvPr id="8" name="文本框 7">
            <a:extLst>
              <a:ext uri="{FF2B5EF4-FFF2-40B4-BE49-F238E27FC236}">
                <a16:creationId xmlns:a16="http://schemas.microsoft.com/office/drawing/2014/main" id="{35FBEC30-0E4B-7746-A6F3-FC4B9A2AED72}"/>
              </a:ext>
            </a:extLst>
          </p:cNvPr>
          <p:cNvSpPr txBox="1"/>
          <p:nvPr/>
        </p:nvSpPr>
        <p:spPr>
          <a:xfrm>
            <a:off x="1187252" y="2495629"/>
            <a:ext cx="1409700" cy="246221"/>
          </a:xfrm>
          <a:prstGeom prst="rect">
            <a:avLst/>
          </a:prstGeom>
          <a:noFill/>
        </p:spPr>
        <p:txBody>
          <a:bodyPr wrap="square" rtlCol="0">
            <a:spAutoFit/>
          </a:bodyPr>
          <a:lstStyle/>
          <a:p>
            <a:r>
              <a:rPr lang="zh-CN" altLang="en-US" sz="1000" dirty="0">
                <a:latin typeface="+mj-lt"/>
              </a:rPr>
              <a:t>吨</a:t>
            </a:r>
          </a:p>
        </p:txBody>
      </p:sp>
      <p:sp>
        <p:nvSpPr>
          <p:cNvPr id="10" name="文本框 9">
            <a:extLst>
              <a:ext uri="{FF2B5EF4-FFF2-40B4-BE49-F238E27FC236}">
                <a16:creationId xmlns:a16="http://schemas.microsoft.com/office/drawing/2014/main" id="{7D38016F-AD80-C328-E30E-CC9CCFAE4A6C}"/>
              </a:ext>
            </a:extLst>
          </p:cNvPr>
          <p:cNvSpPr txBox="1"/>
          <p:nvPr/>
        </p:nvSpPr>
        <p:spPr>
          <a:xfrm>
            <a:off x="5457670" y="2446600"/>
            <a:ext cx="1409700" cy="246221"/>
          </a:xfrm>
          <a:prstGeom prst="rect">
            <a:avLst/>
          </a:prstGeom>
          <a:noFill/>
        </p:spPr>
        <p:txBody>
          <a:bodyPr wrap="square" rtlCol="0">
            <a:spAutoFit/>
          </a:bodyPr>
          <a:lstStyle/>
          <a:p>
            <a:r>
              <a:rPr lang="zh-CN" altLang="en-US" sz="1000" dirty="0">
                <a:latin typeface="+mj-lt"/>
              </a:rPr>
              <a:t>吨</a:t>
            </a:r>
          </a:p>
        </p:txBody>
      </p:sp>
    </p:spTree>
    <p:extLst>
      <p:ext uri="{BB962C8B-B14F-4D97-AF65-F5344CB8AC3E}">
        <p14:creationId xmlns:p14="http://schemas.microsoft.com/office/powerpoint/2010/main" val="3255458289"/>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10129" y="147590"/>
            <a:ext cx="9225280" cy="1308884"/>
          </a:xfrm>
          <a:prstGeom prst="rect">
            <a:avLst/>
          </a:prstGeom>
          <a:noFill/>
        </p:spPr>
        <p:txBody>
          <a:bodyPr wrap="square" rtlCol="0">
            <a:spAutoFit/>
          </a:bodyPr>
          <a:lstStyle/>
          <a:p>
            <a:pPr>
              <a:lnSpc>
                <a:spcPct val="150000"/>
              </a:lnSpc>
            </a:pPr>
            <a:r>
              <a:rPr lang="zh-CN" altLang="en-US" sz="2800" b="1" dirty="0">
                <a:solidFill>
                  <a:srgbClr val="0A4288"/>
                </a:solidFill>
                <a:latin typeface="微软雅黑" panose="020B0503020204020204" charset="-122"/>
                <a:ea typeface="微软雅黑" panose="020B0503020204020204" charset="-122"/>
              </a:rPr>
              <a:t>海外</a:t>
            </a:r>
            <a:r>
              <a:rPr lang="zh-CN" altLang="zh-CN" sz="2800" b="1" dirty="0">
                <a:solidFill>
                  <a:srgbClr val="0A4288"/>
                </a:solidFill>
                <a:latin typeface="微软雅黑" panose="020B0503020204020204" charset="-122"/>
                <a:ea typeface="微软雅黑" panose="020B0503020204020204" charset="-122"/>
              </a:rPr>
              <a:t>供应端</a:t>
            </a:r>
            <a:r>
              <a:rPr lang="en-US" altLang="zh-CN" sz="2800" b="1" dirty="0">
                <a:solidFill>
                  <a:srgbClr val="0A4288"/>
                </a:solidFill>
                <a:latin typeface="微软雅黑" panose="020B0503020204020204" charset="-122"/>
                <a:ea typeface="微软雅黑" panose="020B0503020204020204" charset="-122"/>
              </a:rPr>
              <a:t>Q4</a:t>
            </a:r>
            <a:r>
              <a:rPr lang="zh-CN" altLang="en-US" sz="2800" b="1" dirty="0">
                <a:solidFill>
                  <a:srgbClr val="0A4288"/>
                </a:solidFill>
                <a:latin typeface="微软雅黑" panose="020B0503020204020204" charset="-122"/>
                <a:ea typeface="微软雅黑" panose="020B0503020204020204" charset="-122"/>
              </a:rPr>
              <a:t>进口数量可能不及预期</a:t>
            </a:r>
            <a:endParaRPr lang="en-US" altLang="zh-CN" sz="2800" b="1" dirty="0">
              <a:solidFill>
                <a:srgbClr val="0A4288"/>
              </a:solidFill>
              <a:latin typeface="微软雅黑" panose="020B0503020204020204" charset="-122"/>
              <a:ea typeface="微软雅黑" panose="020B0503020204020204" charset="-122"/>
            </a:endParaRPr>
          </a:p>
          <a:p>
            <a:pPr>
              <a:lnSpc>
                <a:spcPct val="150000"/>
              </a:lnSpc>
            </a:pPr>
            <a:endPar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endParaRPr>
          </a:p>
        </p:txBody>
      </p:sp>
      <p:sp>
        <p:nvSpPr>
          <p:cNvPr id="2" name="矩形 1">
            <a:extLst>
              <a:ext uri="{FF2B5EF4-FFF2-40B4-BE49-F238E27FC236}">
                <a16:creationId xmlns:a16="http://schemas.microsoft.com/office/drawing/2014/main" id="{477C3B5D-61D3-8CE5-3FA2-73BA1DE53B6E}"/>
              </a:ext>
            </a:extLst>
          </p:cNvPr>
          <p:cNvSpPr>
            <a:spLocks noChangeArrowheads="1"/>
          </p:cNvSpPr>
          <p:nvPr/>
        </p:nvSpPr>
        <p:spPr bwMode="auto">
          <a:xfrm>
            <a:off x="648268" y="1108375"/>
            <a:ext cx="11028504" cy="1295868"/>
          </a:xfrm>
          <a:prstGeom prst="rect">
            <a:avLst/>
          </a:prstGeom>
          <a:noFill/>
          <a:ln w="9525">
            <a:noFill/>
            <a:miter lim="800000"/>
          </a:ln>
        </p:spPr>
        <p:txBody>
          <a:bodyPr wrap="square">
            <a:spAutoFit/>
          </a:bodyPr>
          <a:lstStyle/>
          <a:p>
            <a:pPr marL="285750" indent="-285750" algn="just">
              <a:lnSpc>
                <a:spcPct val="150000"/>
              </a:lnSpc>
              <a:buFont typeface="Wingdings" panose="05000000000000000000" pitchFamily="2" charset="2"/>
              <a:buChar char="l"/>
            </a:pPr>
            <a:r>
              <a:rPr lang="zh-CN" altLang="en-US" dirty="0">
                <a:solidFill>
                  <a:srgbClr val="595959"/>
                </a:solidFill>
              </a:rPr>
              <a:t>碳酸锂月度进口量为</a:t>
            </a:r>
            <a:r>
              <a:rPr lang="en-US" altLang="zh-CN" dirty="0">
                <a:solidFill>
                  <a:srgbClr val="595959"/>
                </a:solidFill>
              </a:rPr>
              <a:t>10843</a:t>
            </a:r>
            <a:r>
              <a:rPr lang="zh-CN" altLang="en-US" dirty="0">
                <a:solidFill>
                  <a:srgbClr val="595959"/>
                </a:solidFill>
              </a:rPr>
              <a:t>吨，环比下降</a:t>
            </a:r>
            <a:r>
              <a:rPr lang="en-US" altLang="zh-CN" dirty="0">
                <a:solidFill>
                  <a:srgbClr val="595959"/>
                </a:solidFill>
              </a:rPr>
              <a:t>16%</a:t>
            </a:r>
            <a:r>
              <a:rPr lang="zh-CN" altLang="en-US" dirty="0">
                <a:solidFill>
                  <a:srgbClr val="595959"/>
                </a:solidFill>
              </a:rPr>
              <a:t>。</a:t>
            </a:r>
            <a:endParaRPr lang="en-US" altLang="zh-CN" dirty="0">
              <a:solidFill>
                <a:srgbClr val="595959"/>
              </a:solidFill>
            </a:endParaRPr>
          </a:p>
          <a:p>
            <a:pPr marL="285750" indent="-285750" algn="just">
              <a:lnSpc>
                <a:spcPct val="150000"/>
              </a:lnSpc>
              <a:buFont typeface="Wingdings" panose="05000000000000000000" pitchFamily="2" charset="2"/>
              <a:buChar char="l"/>
            </a:pPr>
            <a:r>
              <a:rPr lang="zh-CN" altLang="en-US" dirty="0">
                <a:solidFill>
                  <a:srgbClr val="595959"/>
                </a:solidFill>
              </a:rPr>
              <a:t>海外运输时间超过两个月，</a:t>
            </a:r>
            <a:r>
              <a:rPr lang="en-US" altLang="zh-CN" dirty="0">
                <a:solidFill>
                  <a:srgbClr val="595959"/>
                </a:solidFill>
              </a:rPr>
              <a:t>Q4</a:t>
            </a:r>
            <a:r>
              <a:rPr lang="zh-CN" altLang="en-US" dirty="0">
                <a:solidFill>
                  <a:srgbClr val="595959"/>
                </a:solidFill>
              </a:rPr>
              <a:t>进口数量可能不及预期。</a:t>
            </a:r>
            <a:endParaRPr lang="en-US" altLang="zh-CN" dirty="0">
              <a:solidFill>
                <a:srgbClr val="595959"/>
              </a:solidFill>
            </a:endParaRPr>
          </a:p>
          <a:p>
            <a:pPr marL="285750" indent="-285750" algn="just">
              <a:lnSpc>
                <a:spcPct val="150000"/>
              </a:lnSpc>
              <a:buFont typeface="Wingdings" panose="05000000000000000000" pitchFamily="2" charset="2"/>
              <a:buChar char="l"/>
            </a:pPr>
            <a:endParaRPr lang="en-US" altLang="zh-CN" dirty="0">
              <a:solidFill>
                <a:srgbClr val="595959"/>
              </a:solidFill>
            </a:endParaRPr>
          </a:p>
        </p:txBody>
      </p:sp>
      <p:sp>
        <p:nvSpPr>
          <p:cNvPr id="5" name="文本框 4">
            <a:extLst>
              <a:ext uri="{FF2B5EF4-FFF2-40B4-BE49-F238E27FC236}">
                <a16:creationId xmlns:a16="http://schemas.microsoft.com/office/drawing/2014/main" id="{63BBE3C1-EB20-E552-7C1F-6E5863874E1E}"/>
              </a:ext>
            </a:extLst>
          </p:cNvPr>
          <p:cNvSpPr txBox="1"/>
          <p:nvPr/>
        </p:nvSpPr>
        <p:spPr>
          <a:xfrm>
            <a:off x="1157477" y="2433643"/>
            <a:ext cx="1409700" cy="246221"/>
          </a:xfrm>
          <a:prstGeom prst="rect">
            <a:avLst/>
          </a:prstGeom>
          <a:noFill/>
        </p:spPr>
        <p:txBody>
          <a:bodyPr wrap="square" rtlCol="0">
            <a:spAutoFit/>
          </a:bodyPr>
          <a:lstStyle/>
          <a:p>
            <a:r>
              <a:rPr lang="zh-CN" altLang="en-US" sz="1000" dirty="0">
                <a:latin typeface="+mj-lt"/>
              </a:rPr>
              <a:t>吨</a:t>
            </a:r>
          </a:p>
        </p:txBody>
      </p:sp>
      <p:pic>
        <p:nvPicPr>
          <p:cNvPr id="10" name="图片 9">
            <a:extLst>
              <a:ext uri="{FF2B5EF4-FFF2-40B4-BE49-F238E27FC236}">
                <a16:creationId xmlns:a16="http://schemas.microsoft.com/office/drawing/2014/main" id="{4F3867B7-F86A-455E-C8AE-2FAE3C62A147}"/>
              </a:ext>
            </a:extLst>
          </p:cNvPr>
          <p:cNvPicPr>
            <a:picLocks noChangeAspect="1"/>
          </p:cNvPicPr>
          <p:nvPr/>
        </p:nvPicPr>
        <p:blipFill>
          <a:blip r:embed="rId3"/>
          <a:stretch>
            <a:fillRect/>
          </a:stretch>
        </p:blipFill>
        <p:spPr>
          <a:xfrm>
            <a:off x="1022848" y="2685083"/>
            <a:ext cx="4546306" cy="3298218"/>
          </a:xfrm>
          <a:prstGeom prst="rect">
            <a:avLst/>
          </a:prstGeom>
        </p:spPr>
      </p:pic>
      <p:sp>
        <p:nvSpPr>
          <p:cNvPr id="11" name="文本框 10">
            <a:extLst>
              <a:ext uri="{FF2B5EF4-FFF2-40B4-BE49-F238E27FC236}">
                <a16:creationId xmlns:a16="http://schemas.microsoft.com/office/drawing/2014/main" id="{6AA7FAA7-E26C-2A11-87D1-64F5DB448884}"/>
              </a:ext>
            </a:extLst>
          </p:cNvPr>
          <p:cNvSpPr txBox="1"/>
          <p:nvPr/>
        </p:nvSpPr>
        <p:spPr>
          <a:xfrm>
            <a:off x="5014682" y="2473619"/>
            <a:ext cx="1409700" cy="246221"/>
          </a:xfrm>
          <a:prstGeom prst="rect">
            <a:avLst/>
          </a:prstGeom>
          <a:noFill/>
        </p:spPr>
        <p:txBody>
          <a:bodyPr wrap="square" rtlCol="0">
            <a:spAutoFit/>
          </a:bodyPr>
          <a:lstStyle/>
          <a:p>
            <a:r>
              <a:rPr lang="zh-CN" altLang="en-US" sz="1000" dirty="0">
                <a:latin typeface="+mj-lt"/>
              </a:rPr>
              <a:t>吨</a:t>
            </a:r>
          </a:p>
        </p:txBody>
      </p:sp>
      <p:pic>
        <p:nvPicPr>
          <p:cNvPr id="13" name="图片 12">
            <a:extLst>
              <a:ext uri="{FF2B5EF4-FFF2-40B4-BE49-F238E27FC236}">
                <a16:creationId xmlns:a16="http://schemas.microsoft.com/office/drawing/2014/main" id="{BF549027-0BB5-5C39-51E8-9E79B394CDBB}"/>
              </a:ext>
            </a:extLst>
          </p:cNvPr>
          <p:cNvPicPr>
            <a:picLocks noChangeAspect="1"/>
          </p:cNvPicPr>
          <p:nvPr/>
        </p:nvPicPr>
        <p:blipFill>
          <a:blip r:embed="rId4"/>
          <a:stretch>
            <a:fillRect/>
          </a:stretch>
        </p:blipFill>
        <p:spPr>
          <a:xfrm>
            <a:off x="6460256" y="2656755"/>
            <a:ext cx="4339928" cy="3178323"/>
          </a:xfrm>
          <a:prstGeom prst="rect">
            <a:avLst/>
          </a:prstGeom>
        </p:spPr>
      </p:pic>
      <p:sp>
        <p:nvSpPr>
          <p:cNvPr id="14" name="文本框 13">
            <a:extLst>
              <a:ext uri="{FF2B5EF4-FFF2-40B4-BE49-F238E27FC236}">
                <a16:creationId xmlns:a16="http://schemas.microsoft.com/office/drawing/2014/main" id="{AA1FD969-E373-BD0E-78DF-ECA182FDA26D}"/>
              </a:ext>
            </a:extLst>
          </p:cNvPr>
          <p:cNvSpPr txBox="1"/>
          <p:nvPr/>
        </p:nvSpPr>
        <p:spPr>
          <a:xfrm>
            <a:off x="6610634" y="2433643"/>
            <a:ext cx="1409700" cy="246221"/>
          </a:xfrm>
          <a:prstGeom prst="rect">
            <a:avLst/>
          </a:prstGeom>
          <a:noFill/>
        </p:spPr>
        <p:txBody>
          <a:bodyPr wrap="square" rtlCol="0">
            <a:spAutoFit/>
          </a:bodyPr>
          <a:lstStyle/>
          <a:p>
            <a:r>
              <a:rPr lang="zh-CN" altLang="en-US" sz="1000" dirty="0">
                <a:latin typeface="+mj-lt"/>
              </a:rPr>
              <a:t>吨</a:t>
            </a:r>
          </a:p>
        </p:txBody>
      </p:sp>
    </p:spTree>
    <p:extLst>
      <p:ext uri="{BB962C8B-B14F-4D97-AF65-F5344CB8AC3E}">
        <p14:creationId xmlns:p14="http://schemas.microsoft.com/office/powerpoint/2010/main" val="955780652"/>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00685" y="297180"/>
            <a:ext cx="9225280" cy="523220"/>
          </a:xfrm>
          <a:prstGeom prst="rect">
            <a:avLst/>
          </a:prstGeom>
          <a:noFill/>
        </p:spPr>
        <p:txBody>
          <a:bodyPr wrap="square" rtlCol="0">
            <a:spAutoFit/>
          </a:bodyPr>
          <a:lstStyle/>
          <a:p>
            <a:r>
              <a:rPr lang="zh-CN" altLang="zh-CN" sz="2800" b="1" dirty="0">
                <a:solidFill>
                  <a:srgbClr val="0A4288"/>
                </a:solidFill>
                <a:latin typeface="微软雅黑" panose="020B0503020204020204" charset="-122"/>
                <a:ea typeface="微软雅黑" panose="020B0503020204020204" charset="-122"/>
              </a:rPr>
              <a:t>需求</a:t>
            </a:r>
            <a:r>
              <a:rPr lang="zh-CN" altLang="en-US" sz="2800" b="1" dirty="0">
                <a:solidFill>
                  <a:srgbClr val="0A4288"/>
                </a:solidFill>
                <a:latin typeface="微软雅黑" panose="020B0503020204020204" charset="-122"/>
                <a:ea typeface="微软雅黑" panose="020B0503020204020204" charset="-122"/>
              </a:rPr>
              <a:t>端是否会出现</a:t>
            </a:r>
            <a:r>
              <a:rPr lang="zh-CN" altLang="zh-CN" sz="2800" b="1" dirty="0">
                <a:solidFill>
                  <a:srgbClr val="0A4288"/>
                </a:solidFill>
                <a:latin typeface="微软雅黑" panose="020B0503020204020204" charset="-122"/>
                <a:ea typeface="微软雅黑" panose="020B0503020204020204" charset="-122"/>
              </a:rPr>
              <a:t>淡季不淡的情况</a:t>
            </a:r>
            <a:endParaRPr lang="zh-CN" altLang="en-US" sz="2800" b="1" dirty="0">
              <a:solidFill>
                <a:srgbClr val="0A4288"/>
              </a:solidFill>
              <a:latin typeface="微软雅黑" panose="020B0503020204020204" charset="-122"/>
              <a:ea typeface="微软雅黑" panose="020B0503020204020204" charset="-122"/>
            </a:endParaRPr>
          </a:p>
        </p:txBody>
      </p:sp>
      <p:sp>
        <p:nvSpPr>
          <p:cNvPr id="4" name="矩形 3"/>
          <p:cNvSpPr>
            <a:spLocks noChangeArrowheads="1"/>
          </p:cNvSpPr>
          <p:nvPr/>
        </p:nvSpPr>
        <p:spPr bwMode="auto">
          <a:xfrm>
            <a:off x="400690" y="991137"/>
            <a:ext cx="11523827" cy="1160959"/>
          </a:xfrm>
          <a:prstGeom prst="rect">
            <a:avLst/>
          </a:prstGeom>
          <a:noFill/>
          <a:ln w="9525">
            <a:noFill/>
            <a:miter lim="800000"/>
          </a:ln>
        </p:spPr>
        <p:txBody>
          <a:bodyPr wrap="square">
            <a:spAutoFit/>
          </a:bodyPr>
          <a:lstStyle/>
          <a:p>
            <a:pPr marL="285750" indent="-285750" eaLnBrk="1" hangingPunct="1">
              <a:lnSpc>
                <a:spcPct val="150000"/>
              </a:lnSpc>
              <a:buFont typeface="Wingdings" panose="05000000000000000000" charset="0"/>
              <a:buChar char="l"/>
            </a:pPr>
            <a:r>
              <a:rPr lang="en-US" altLang="zh-CN" sz="1600" dirty="0">
                <a:solidFill>
                  <a:srgbClr val="595959"/>
                </a:solidFill>
                <a:sym typeface="+mn-ea"/>
              </a:rPr>
              <a:t>8</a:t>
            </a:r>
            <a:r>
              <a:rPr lang="zh-CN" altLang="en-US" sz="1600" dirty="0">
                <a:solidFill>
                  <a:srgbClr val="595959"/>
                </a:solidFill>
                <a:sym typeface="+mn-ea"/>
              </a:rPr>
              <a:t>月新能源汽车产量、销量分别为</a:t>
            </a:r>
            <a:r>
              <a:rPr lang="en-US" altLang="zh-CN" sz="1600" dirty="0">
                <a:solidFill>
                  <a:srgbClr val="595959"/>
                </a:solidFill>
                <a:sym typeface="+mn-ea"/>
              </a:rPr>
              <a:t>800,000</a:t>
            </a:r>
            <a:r>
              <a:rPr lang="zh-CN" altLang="en-US" sz="1600" dirty="0">
                <a:solidFill>
                  <a:srgbClr val="595959"/>
                </a:solidFill>
                <a:sym typeface="+mn-ea"/>
              </a:rPr>
              <a:t>辆、</a:t>
            </a:r>
            <a:r>
              <a:rPr lang="en-US" altLang="zh-CN" sz="1600" dirty="0">
                <a:solidFill>
                  <a:srgbClr val="595959"/>
                </a:solidFill>
                <a:sym typeface="+mn-ea"/>
              </a:rPr>
              <a:t>846,000</a:t>
            </a:r>
            <a:r>
              <a:rPr lang="zh-CN" altLang="en-US" sz="1600" dirty="0">
                <a:solidFill>
                  <a:srgbClr val="595959"/>
                </a:solidFill>
                <a:sym typeface="+mn-ea"/>
              </a:rPr>
              <a:t>辆，环比分别增加</a:t>
            </a:r>
            <a:r>
              <a:rPr lang="en-US" altLang="zh-CN" sz="1600" dirty="0">
                <a:solidFill>
                  <a:srgbClr val="595959"/>
                </a:solidFill>
                <a:sym typeface="+mn-ea"/>
              </a:rPr>
              <a:t>6.38%</a:t>
            </a:r>
            <a:r>
              <a:rPr lang="zh-CN" altLang="en-US" sz="1600" dirty="0">
                <a:solidFill>
                  <a:srgbClr val="595959"/>
                </a:solidFill>
                <a:sym typeface="+mn-ea"/>
              </a:rPr>
              <a:t>、</a:t>
            </a:r>
            <a:r>
              <a:rPr lang="en-US" altLang="zh-CN" sz="1600" dirty="0">
                <a:solidFill>
                  <a:srgbClr val="595959"/>
                </a:solidFill>
                <a:sym typeface="+mn-ea"/>
              </a:rPr>
              <a:t>8.46%</a:t>
            </a:r>
            <a:r>
              <a:rPr lang="zh-CN" altLang="en-US" sz="1600" dirty="0">
                <a:solidFill>
                  <a:srgbClr val="595959"/>
                </a:solidFill>
                <a:sym typeface="+mn-ea"/>
              </a:rPr>
              <a:t>。多数新能源车企交付稳定，部分车企比如小鹏受到新车型放量等因素影响，交付变动好于市场平均水平。整体新能源汽车市场产销量维稳，但向上游传导需一定时间。现阶段，新能源汽车因基数扩大和产业链中下游的低库存，</a:t>
            </a:r>
            <a:r>
              <a:rPr lang="en-US" altLang="zh-CN" sz="1600" dirty="0">
                <a:solidFill>
                  <a:srgbClr val="595959"/>
                </a:solidFill>
                <a:sym typeface="+mn-ea"/>
              </a:rPr>
              <a:t>Q4-</a:t>
            </a:r>
            <a:r>
              <a:rPr lang="zh-CN" altLang="en-US" sz="1600" dirty="0">
                <a:solidFill>
                  <a:srgbClr val="595959"/>
                </a:solidFill>
                <a:sym typeface="+mn-ea"/>
              </a:rPr>
              <a:t>明年</a:t>
            </a:r>
            <a:r>
              <a:rPr lang="en-US" altLang="zh-CN" sz="1600" dirty="0">
                <a:solidFill>
                  <a:srgbClr val="595959"/>
                </a:solidFill>
                <a:sym typeface="+mn-ea"/>
              </a:rPr>
              <a:t>Q1</a:t>
            </a:r>
            <a:r>
              <a:rPr lang="zh-CN" altLang="en-US" sz="1600" dirty="0">
                <a:solidFill>
                  <a:srgbClr val="595959"/>
                </a:solidFill>
                <a:sym typeface="+mn-ea"/>
              </a:rPr>
              <a:t>的实际需求可能比预期的要乐观。</a:t>
            </a:r>
            <a:endParaRPr lang="en-US" altLang="zh-CN" sz="1600" dirty="0">
              <a:solidFill>
                <a:srgbClr val="595959"/>
              </a:solidFill>
              <a:sym typeface="+mn-ea"/>
            </a:endParaRPr>
          </a:p>
        </p:txBody>
      </p:sp>
      <p:sp>
        <p:nvSpPr>
          <p:cNvPr id="11" name="文本框 10">
            <a:extLst>
              <a:ext uri="{FF2B5EF4-FFF2-40B4-BE49-F238E27FC236}">
                <a16:creationId xmlns:a16="http://schemas.microsoft.com/office/drawing/2014/main" id="{03C9CFA9-A128-1DAE-2C7C-4A817471C395}"/>
              </a:ext>
            </a:extLst>
          </p:cNvPr>
          <p:cNvSpPr txBox="1"/>
          <p:nvPr/>
        </p:nvSpPr>
        <p:spPr>
          <a:xfrm>
            <a:off x="1050591" y="2447193"/>
            <a:ext cx="1409700" cy="246221"/>
          </a:xfrm>
          <a:prstGeom prst="rect">
            <a:avLst/>
          </a:prstGeom>
          <a:noFill/>
        </p:spPr>
        <p:txBody>
          <a:bodyPr wrap="square" rtlCol="0">
            <a:spAutoFit/>
          </a:bodyPr>
          <a:lstStyle/>
          <a:p>
            <a:r>
              <a:rPr lang="zh-CN" altLang="en-US" sz="1000" dirty="0">
                <a:latin typeface="+mj-lt"/>
              </a:rPr>
              <a:t>辆</a:t>
            </a:r>
          </a:p>
        </p:txBody>
      </p:sp>
      <p:sp>
        <p:nvSpPr>
          <p:cNvPr id="12" name="文本框 11">
            <a:extLst>
              <a:ext uri="{FF2B5EF4-FFF2-40B4-BE49-F238E27FC236}">
                <a16:creationId xmlns:a16="http://schemas.microsoft.com/office/drawing/2014/main" id="{5D24DD2A-C02A-3483-BAE5-4F2A4A1D6FCA}"/>
              </a:ext>
            </a:extLst>
          </p:cNvPr>
          <p:cNvSpPr txBox="1"/>
          <p:nvPr/>
        </p:nvSpPr>
        <p:spPr>
          <a:xfrm>
            <a:off x="5190791" y="2401210"/>
            <a:ext cx="1409700" cy="246221"/>
          </a:xfrm>
          <a:prstGeom prst="rect">
            <a:avLst/>
          </a:prstGeom>
          <a:noFill/>
        </p:spPr>
        <p:txBody>
          <a:bodyPr wrap="square" rtlCol="0">
            <a:spAutoFit/>
          </a:bodyPr>
          <a:lstStyle/>
          <a:p>
            <a:r>
              <a:rPr lang="en-US" altLang="zh-CN" sz="1000" dirty="0">
                <a:latin typeface="+mj-lt"/>
              </a:rPr>
              <a:t>%</a:t>
            </a:r>
            <a:endParaRPr lang="zh-CN" altLang="en-US" sz="1000" dirty="0">
              <a:latin typeface="+mj-lt"/>
            </a:endParaRPr>
          </a:p>
        </p:txBody>
      </p:sp>
      <p:sp>
        <p:nvSpPr>
          <p:cNvPr id="13" name="文本框 12">
            <a:extLst>
              <a:ext uri="{FF2B5EF4-FFF2-40B4-BE49-F238E27FC236}">
                <a16:creationId xmlns:a16="http://schemas.microsoft.com/office/drawing/2014/main" id="{E9849FC5-A518-3B26-6324-8CAADB12F0C1}"/>
              </a:ext>
            </a:extLst>
          </p:cNvPr>
          <p:cNvSpPr txBox="1"/>
          <p:nvPr/>
        </p:nvSpPr>
        <p:spPr>
          <a:xfrm>
            <a:off x="6829091" y="2324083"/>
            <a:ext cx="1409700" cy="246221"/>
          </a:xfrm>
          <a:prstGeom prst="rect">
            <a:avLst/>
          </a:prstGeom>
          <a:noFill/>
        </p:spPr>
        <p:txBody>
          <a:bodyPr wrap="square" rtlCol="0">
            <a:spAutoFit/>
          </a:bodyPr>
          <a:lstStyle/>
          <a:p>
            <a:r>
              <a:rPr lang="zh-CN" altLang="en-US" sz="1000" dirty="0">
                <a:latin typeface="+mj-lt"/>
              </a:rPr>
              <a:t>万辆</a:t>
            </a:r>
          </a:p>
        </p:txBody>
      </p:sp>
      <p:sp>
        <p:nvSpPr>
          <p:cNvPr id="14" name="文本框 13">
            <a:extLst>
              <a:ext uri="{FF2B5EF4-FFF2-40B4-BE49-F238E27FC236}">
                <a16:creationId xmlns:a16="http://schemas.microsoft.com/office/drawing/2014/main" id="{E897BDCA-8FDB-C3F2-EAB0-40E4C65EE2B5}"/>
              </a:ext>
            </a:extLst>
          </p:cNvPr>
          <p:cNvSpPr txBox="1"/>
          <p:nvPr/>
        </p:nvSpPr>
        <p:spPr>
          <a:xfrm>
            <a:off x="10899441" y="2317716"/>
            <a:ext cx="1409700" cy="246221"/>
          </a:xfrm>
          <a:prstGeom prst="rect">
            <a:avLst/>
          </a:prstGeom>
          <a:noFill/>
        </p:spPr>
        <p:txBody>
          <a:bodyPr wrap="square" rtlCol="0">
            <a:spAutoFit/>
          </a:bodyPr>
          <a:lstStyle/>
          <a:p>
            <a:r>
              <a:rPr lang="en-US" altLang="zh-CN" sz="1000" dirty="0">
                <a:latin typeface="+mj-lt"/>
              </a:rPr>
              <a:t>%</a:t>
            </a:r>
            <a:endParaRPr lang="zh-CN" altLang="en-US" sz="1000" dirty="0">
              <a:latin typeface="+mj-lt"/>
            </a:endParaRPr>
          </a:p>
        </p:txBody>
      </p:sp>
      <p:pic>
        <p:nvPicPr>
          <p:cNvPr id="18" name="图片 17">
            <a:extLst>
              <a:ext uri="{FF2B5EF4-FFF2-40B4-BE49-F238E27FC236}">
                <a16:creationId xmlns:a16="http://schemas.microsoft.com/office/drawing/2014/main" id="{E06B018C-6117-9C13-915A-9088373C653F}"/>
              </a:ext>
            </a:extLst>
          </p:cNvPr>
          <p:cNvPicPr>
            <a:picLocks noChangeAspect="1"/>
          </p:cNvPicPr>
          <p:nvPr/>
        </p:nvPicPr>
        <p:blipFill>
          <a:blip r:embed="rId3"/>
          <a:stretch>
            <a:fillRect/>
          </a:stretch>
        </p:blipFill>
        <p:spPr>
          <a:xfrm>
            <a:off x="6658319" y="2570304"/>
            <a:ext cx="4605256" cy="3296559"/>
          </a:xfrm>
          <a:prstGeom prst="rect">
            <a:avLst/>
          </a:prstGeom>
        </p:spPr>
      </p:pic>
      <p:pic>
        <p:nvPicPr>
          <p:cNvPr id="20" name="图片 19">
            <a:extLst>
              <a:ext uri="{FF2B5EF4-FFF2-40B4-BE49-F238E27FC236}">
                <a16:creationId xmlns:a16="http://schemas.microsoft.com/office/drawing/2014/main" id="{C21AAB8A-CBFA-6CEC-E396-E0E7FC03584A}"/>
              </a:ext>
            </a:extLst>
          </p:cNvPr>
          <p:cNvPicPr>
            <a:picLocks noChangeAspect="1"/>
          </p:cNvPicPr>
          <p:nvPr/>
        </p:nvPicPr>
        <p:blipFill>
          <a:blip r:embed="rId4"/>
          <a:stretch>
            <a:fillRect/>
          </a:stretch>
        </p:blipFill>
        <p:spPr>
          <a:xfrm>
            <a:off x="819150" y="2692120"/>
            <a:ext cx="4660900" cy="3489325"/>
          </a:xfrm>
          <a:prstGeom prst="rect">
            <a:avLst/>
          </a:prstGeom>
        </p:spPr>
      </p:pic>
    </p:spTree>
    <p:extLst>
      <p:ext uri="{BB962C8B-B14F-4D97-AF65-F5344CB8AC3E}">
        <p14:creationId xmlns:p14="http://schemas.microsoft.com/office/powerpoint/2010/main" val="410255380"/>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00691" y="297102"/>
            <a:ext cx="6020891" cy="521970"/>
          </a:xfrm>
          <a:prstGeom prst="rect">
            <a:avLst/>
          </a:prstGeom>
          <a:noFill/>
        </p:spPr>
        <p:txBody>
          <a:bodyPr wrap="square" rtlCol="0">
            <a:spAutoFit/>
          </a:bodyPr>
          <a:lstStyle/>
          <a:p>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rPr>
              <a:t>目录</a:t>
            </a:r>
          </a:p>
        </p:txBody>
      </p:sp>
      <p:grpSp>
        <p:nvGrpSpPr>
          <p:cNvPr id="14" name="组合 13"/>
          <p:cNvGrpSpPr/>
          <p:nvPr/>
        </p:nvGrpSpPr>
        <p:grpSpPr>
          <a:xfrm>
            <a:off x="-17780" y="1415415"/>
            <a:ext cx="12227560" cy="4027170"/>
            <a:chOff x="-38" y="2229"/>
            <a:chExt cx="19256" cy="6342"/>
          </a:xfrm>
        </p:grpSpPr>
        <p:pic>
          <p:nvPicPr>
            <p:cNvPr id="2" name="图片 1" descr="19e5b8222410509bee4c5356e20d8031"/>
            <p:cNvPicPr>
              <a:picLocks noChangeAspect="1"/>
            </p:cNvPicPr>
            <p:nvPr/>
          </p:nvPicPr>
          <p:blipFill>
            <a:blip r:embed="rId3"/>
            <a:srcRect t="20820" b="15890"/>
            <a:stretch>
              <a:fillRect/>
            </a:stretch>
          </p:blipFill>
          <p:spPr>
            <a:xfrm>
              <a:off x="-19" y="2230"/>
              <a:ext cx="19237" cy="6341"/>
            </a:xfrm>
            <a:prstGeom prst="rect">
              <a:avLst/>
            </a:prstGeom>
          </p:spPr>
        </p:pic>
        <p:sp>
          <p:nvSpPr>
            <p:cNvPr id="4" name="矩形 3"/>
            <p:cNvSpPr/>
            <p:nvPr/>
          </p:nvSpPr>
          <p:spPr>
            <a:xfrm>
              <a:off x="-38" y="2229"/>
              <a:ext cx="19236" cy="6341"/>
            </a:xfrm>
            <a:prstGeom prst="rect">
              <a:avLst/>
            </a:prstGeom>
            <a:solidFill>
              <a:srgbClr val="3F4C58">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grpSp>
      <p:grpSp>
        <p:nvGrpSpPr>
          <p:cNvPr id="116" name="组合 115"/>
          <p:cNvGrpSpPr/>
          <p:nvPr/>
        </p:nvGrpSpPr>
        <p:grpSpPr>
          <a:xfrm>
            <a:off x="2839834" y="2262781"/>
            <a:ext cx="2065655" cy="1673860"/>
            <a:chOff x="1881842" y="2656049"/>
            <a:chExt cx="2397222" cy="2093640"/>
          </a:xfrm>
        </p:grpSpPr>
        <p:grpSp>
          <p:nvGrpSpPr>
            <p:cNvPr id="117" name="组合 116"/>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11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11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20" name="Freeform 7"/>
            <p:cNvSpPr/>
            <p:nvPr/>
          </p:nvSpPr>
          <p:spPr bwMode="auto">
            <a:xfrm>
              <a:off x="2193522" y="2944838"/>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FE4444"/>
                </a:gs>
                <a:gs pos="100000">
                  <a:srgbClr val="832B2B"/>
                </a:gs>
              </a:gsLst>
              <a:lin ang="54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121" name="TextBox 93"/>
            <p:cNvSpPr txBox="1"/>
            <p:nvPr/>
          </p:nvSpPr>
          <p:spPr>
            <a:xfrm>
              <a:off x="2501588" y="3299391"/>
              <a:ext cx="1157729" cy="806957"/>
            </a:xfrm>
            <a:prstGeom prst="rect">
              <a:avLst/>
            </a:prstGeom>
            <a:noFill/>
          </p:spPr>
          <p:txBody>
            <a:bodyPr wrap="square" rtlCol="0">
              <a:spAutoFit/>
            </a:bodyPr>
            <a:lstStyle/>
            <a:p>
              <a:pPr algn="ctr"/>
              <a:r>
                <a:rPr lang="en-US" altLang="zh-CN" sz="3600" b="1" dirty="0">
                  <a:solidFill>
                    <a:schemeClr val="bg1"/>
                  </a:solidFill>
                  <a:latin typeface="+mj-ea"/>
                  <a:ea typeface="+mj-ea"/>
                </a:rPr>
                <a:t>01</a:t>
              </a:r>
              <a:endParaRPr lang="zh-CN" altLang="en-US" sz="3600" b="1" dirty="0">
                <a:solidFill>
                  <a:schemeClr val="bg1"/>
                </a:solidFill>
                <a:latin typeface="+mj-ea"/>
                <a:ea typeface="+mj-ea"/>
              </a:endParaRPr>
            </a:p>
          </p:txBody>
        </p:sp>
      </p:grpSp>
      <p:sp>
        <p:nvSpPr>
          <p:cNvPr id="129" name="TextBox 111"/>
          <p:cNvSpPr txBox="1"/>
          <p:nvPr/>
        </p:nvSpPr>
        <p:spPr>
          <a:xfrm>
            <a:off x="6773078" y="4039164"/>
            <a:ext cx="2339307" cy="954107"/>
          </a:xfrm>
          <a:prstGeom prst="rect">
            <a:avLst/>
          </a:prstGeom>
          <a:noFill/>
        </p:spPr>
        <p:txBody>
          <a:bodyPr wrap="square" rtlCol="0">
            <a:spAutoFit/>
          </a:bodyPr>
          <a:lstStyle/>
          <a:p>
            <a:pPr algn="ctr"/>
            <a:r>
              <a:rPr lang="zh-CN" altLang="en-US" sz="2800" b="1" dirty="0">
                <a:solidFill>
                  <a:schemeClr val="bg1"/>
                </a:solidFill>
                <a:latin typeface="+mj-ea"/>
                <a:ea typeface="+mj-ea"/>
              </a:rPr>
              <a:t>长线及四季度观点</a:t>
            </a:r>
          </a:p>
        </p:txBody>
      </p:sp>
      <p:sp>
        <p:nvSpPr>
          <p:cNvPr id="8" name="TextBox 111">
            <a:extLst>
              <a:ext uri="{FF2B5EF4-FFF2-40B4-BE49-F238E27FC236}">
                <a16:creationId xmlns:a16="http://schemas.microsoft.com/office/drawing/2014/main" id="{5C195D8F-5CF7-FB3C-A009-47875D423E02}"/>
              </a:ext>
            </a:extLst>
          </p:cNvPr>
          <p:cNvSpPr txBox="1"/>
          <p:nvPr/>
        </p:nvSpPr>
        <p:spPr>
          <a:xfrm>
            <a:off x="2535986" y="4047547"/>
            <a:ext cx="2673349" cy="954107"/>
          </a:xfrm>
          <a:prstGeom prst="rect">
            <a:avLst/>
          </a:prstGeom>
          <a:noFill/>
        </p:spPr>
        <p:txBody>
          <a:bodyPr wrap="square" rtlCol="0">
            <a:spAutoFit/>
          </a:bodyPr>
          <a:lstStyle/>
          <a:p>
            <a:pPr algn="ctr"/>
            <a:r>
              <a:rPr lang="zh-CN" altLang="en-US" sz="2800" b="1" dirty="0">
                <a:solidFill>
                  <a:schemeClr val="bg1"/>
                </a:solidFill>
                <a:latin typeface="+mj-ea"/>
                <a:ea typeface="+mj-ea"/>
              </a:rPr>
              <a:t>碳酸锂现货期货市场现状</a:t>
            </a:r>
          </a:p>
        </p:txBody>
      </p:sp>
      <p:grpSp>
        <p:nvGrpSpPr>
          <p:cNvPr id="15" name="组合 14">
            <a:extLst>
              <a:ext uri="{FF2B5EF4-FFF2-40B4-BE49-F238E27FC236}">
                <a16:creationId xmlns:a16="http://schemas.microsoft.com/office/drawing/2014/main" id="{13B35AF1-DCA5-7C9D-2446-7796C473FD1A}"/>
              </a:ext>
            </a:extLst>
          </p:cNvPr>
          <p:cNvGrpSpPr/>
          <p:nvPr/>
        </p:nvGrpSpPr>
        <p:grpSpPr>
          <a:xfrm>
            <a:off x="6844591" y="2254398"/>
            <a:ext cx="2065655" cy="1673860"/>
            <a:chOff x="1881842" y="2656049"/>
            <a:chExt cx="2397222" cy="2093640"/>
          </a:xfrm>
        </p:grpSpPr>
        <p:grpSp>
          <p:nvGrpSpPr>
            <p:cNvPr id="16" name="组合 15">
              <a:extLst>
                <a:ext uri="{FF2B5EF4-FFF2-40B4-BE49-F238E27FC236}">
                  <a16:creationId xmlns:a16="http://schemas.microsoft.com/office/drawing/2014/main" id="{B4FF9CD5-7A5B-A5C1-9152-145DDA6C0C9D}"/>
                </a:ext>
              </a:extLst>
            </p:cNvPr>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24" name="Freeform 6">
                <a:extLst>
                  <a:ext uri="{FF2B5EF4-FFF2-40B4-BE49-F238E27FC236}">
                    <a16:creationId xmlns:a16="http://schemas.microsoft.com/office/drawing/2014/main" id="{D4885693-4682-A0EB-1038-3D65E681B731}"/>
                  </a:ext>
                </a:extLst>
              </p:cNvPr>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6" name="Freeform 6">
                <a:extLst>
                  <a:ext uri="{FF2B5EF4-FFF2-40B4-BE49-F238E27FC236}">
                    <a16:creationId xmlns:a16="http://schemas.microsoft.com/office/drawing/2014/main" id="{C5DBC7D8-F995-16D7-D4D2-258B545E1B5D}"/>
                  </a:ext>
                </a:extLst>
              </p:cNvPr>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dirty="0">
                  <a:latin typeface="+mj-ea"/>
                  <a:ea typeface="+mj-ea"/>
                </a:endParaRPr>
              </a:p>
            </p:txBody>
          </p:sp>
        </p:grpSp>
        <p:sp>
          <p:nvSpPr>
            <p:cNvPr id="17" name="Freeform 7">
              <a:extLst>
                <a:ext uri="{FF2B5EF4-FFF2-40B4-BE49-F238E27FC236}">
                  <a16:creationId xmlns:a16="http://schemas.microsoft.com/office/drawing/2014/main" id="{2F263827-3651-9DDB-A83C-C5DC7418ED29}"/>
                </a:ext>
              </a:extLst>
            </p:cNvPr>
            <p:cNvSpPr/>
            <p:nvPr/>
          </p:nvSpPr>
          <p:spPr bwMode="auto">
            <a:xfrm>
              <a:off x="2193522" y="2944838"/>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FE4444"/>
                </a:gs>
                <a:gs pos="100000">
                  <a:srgbClr val="832B2B"/>
                </a:gs>
              </a:gsLst>
              <a:lin ang="54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3" name="TextBox 93">
              <a:extLst>
                <a:ext uri="{FF2B5EF4-FFF2-40B4-BE49-F238E27FC236}">
                  <a16:creationId xmlns:a16="http://schemas.microsoft.com/office/drawing/2014/main" id="{91CBBD63-6042-F9B8-2294-7A7894323ACF}"/>
                </a:ext>
              </a:extLst>
            </p:cNvPr>
            <p:cNvSpPr txBox="1"/>
            <p:nvPr/>
          </p:nvSpPr>
          <p:spPr>
            <a:xfrm>
              <a:off x="2501588" y="3299391"/>
              <a:ext cx="1157729" cy="806957"/>
            </a:xfrm>
            <a:prstGeom prst="rect">
              <a:avLst/>
            </a:prstGeom>
            <a:noFill/>
          </p:spPr>
          <p:txBody>
            <a:bodyPr wrap="square" rtlCol="0">
              <a:spAutoFit/>
            </a:bodyPr>
            <a:lstStyle/>
            <a:p>
              <a:pPr algn="ctr"/>
              <a:r>
                <a:rPr lang="en-US" altLang="zh-CN" sz="3600" b="1" dirty="0">
                  <a:solidFill>
                    <a:schemeClr val="bg1"/>
                  </a:solidFill>
                  <a:latin typeface="+mj-ea"/>
                  <a:ea typeface="+mj-ea"/>
                </a:rPr>
                <a:t>02</a:t>
              </a:r>
              <a:endParaRPr lang="zh-CN" altLang="en-US" sz="3600" b="1"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10129" y="147590"/>
            <a:ext cx="9225280" cy="662554"/>
          </a:xfrm>
          <a:prstGeom prst="rect">
            <a:avLst/>
          </a:prstGeom>
          <a:noFill/>
        </p:spPr>
        <p:txBody>
          <a:bodyPr wrap="square" rtlCol="0">
            <a:spAutoFit/>
          </a:bodyPr>
          <a:lstStyle/>
          <a:p>
            <a:pPr>
              <a:lnSpc>
                <a:spcPct val="150000"/>
              </a:lnSpc>
            </a:pP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sym typeface="+mn-ea"/>
              </a:rPr>
              <a:t>四季度价格约为</a:t>
            </a:r>
            <a:r>
              <a:rPr lang="en-US" altLang="zh-CN" sz="2800" b="1" dirty="0">
                <a:solidFill>
                  <a:srgbClr val="0A4288"/>
                </a:solidFill>
                <a:latin typeface="微软雅黑" panose="020B0503020204020204" charset="-122"/>
                <a:ea typeface="微软雅黑" panose="020B0503020204020204" charset="-122"/>
                <a:cs typeface="思源黑体 CN Bold" panose="020B0800000000000000" charset="-122"/>
                <a:sym typeface="+mn-ea"/>
              </a:rPr>
              <a:t>10-14</a:t>
            </a: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sym typeface="+mn-ea"/>
              </a:rPr>
              <a:t>万</a:t>
            </a:r>
            <a:endPar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endParaRPr>
          </a:p>
        </p:txBody>
      </p:sp>
      <p:sp>
        <p:nvSpPr>
          <p:cNvPr id="2" name="矩形 1">
            <a:extLst>
              <a:ext uri="{FF2B5EF4-FFF2-40B4-BE49-F238E27FC236}">
                <a16:creationId xmlns:a16="http://schemas.microsoft.com/office/drawing/2014/main" id="{477C3B5D-61D3-8CE5-3FA2-73BA1DE53B6E}"/>
              </a:ext>
            </a:extLst>
          </p:cNvPr>
          <p:cNvSpPr>
            <a:spLocks noChangeArrowheads="1"/>
          </p:cNvSpPr>
          <p:nvPr/>
        </p:nvSpPr>
        <p:spPr bwMode="auto">
          <a:xfrm>
            <a:off x="648268" y="1108375"/>
            <a:ext cx="11028504" cy="879087"/>
          </a:xfrm>
          <a:prstGeom prst="rect">
            <a:avLst/>
          </a:prstGeom>
          <a:noFill/>
          <a:ln w="9525">
            <a:noFill/>
            <a:miter lim="800000"/>
          </a:ln>
        </p:spPr>
        <p:txBody>
          <a:bodyPr wrap="square">
            <a:spAutoFit/>
          </a:bodyPr>
          <a:lstStyle/>
          <a:p>
            <a:pPr marL="285750" indent="-285750" algn="just">
              <a:lnSpc>
                <a:spcPct val="150000"/>
              </a:lnSpc>
              <a:buFont typeface="Wingdings" panose="05000000000000000000" pitchFamily="2" charset="2"/>
              <a:buChar char="l"/>
            </a:pPr>
            <a:r>
              <a:rPr lang="zh-CN" altLang="en-US" dirty="0">
                <a:solidFill>
                  <a:srgbClr val="595959"/>
                </a:solidFill>
              </a:rPr>
              <a:t>综合来看，四季度上游供应端降幅和需求的变动的差额决定盘面的后续走势，有可能出现淡季不淡的情况或者淡季真淡的情况。</a:t>
            </a:r>
            <a:endParaRPr lang="zh-CN" altLang="zh-CN" dirty="0">
              <a:solidFill>
                <a:srgbClr val="595959"/>
              </a:solidFill>
            </a:endParaRPr>
          </a:p>
        </p:txBody>
      </p:sp>
    </p:spTree>
    <p:extLst>
      <p:ext uri="{BB962C8B-B14F-4D97-AF65-F5344CB8AC3E}">
        <p14:creationId xmlns:p14="http://schemas.microsoft.com/office/powerpoint/2010/main" val="4200606436"/>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1186180" y="4455160"/>
            <a:ext cx="1155065" cy="24060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11442065" y="5208905"/>
            <a:ext cx="583565" cy="12249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1098530" y="5549265"/>
            <a:ext cx="583565" cy="12249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640840" y="5102860"/>
            <a:ext cx="700405" cy="14363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图片 15" descr="10b8ac82d032d425b2e6788b84062936"/>
          <p:cNvPicPr>
            <a:picLocks noChangeAspect="1"/>
          </p:cNvPicPr>
          <p:nvPr/>
        </p:nvPicPr>
        <p:blipFill>
          <a:blip r:embed="rId3"/>
          <a:stretch>
            <a:fillRect/>
          </a:stretch>
        </p:blipFill>
        <p:spPr>
          <a:xfrm>
            <a:off x="3649594" y="131737"/>
            <a:ext cx="11459845" cy="5245735"/>
          </a:xfrm>
          <a:prstGeom prst="rect">
            <a:avLst/>
          </a:prstGeom>
        </p:spPr>
      </p:pic>
      <p:sp>
        <p:nvSpPr>
          <p:cNvPr id="18" name="平行四边形 17"/>
          <p:cNvSpPr/>
          <p:nvPr/>
        </p:nvSpPr>
        <p:spPr>
          <a:xfrm>
            <a:off x="473710" y="0"/>
            <a:ext cx="6964680" cy="4928870"/>
          </a:xfrm>
          <a:prstGeom prst="parallelogram">
            <a:avLst>
              <a:gd name="adj" fmla="val 5159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20" name="文本框 19"/>
          <p:cNvSpPr txBox="1"/>
          <p:nvPr/>
        </p:nvSpPr>
        <p:spPr>
          <a:xfrm>
            <a:off x="1640840" y="1864995"/>
            <a:ext cx="4413250" cy="1198880"/>
          </a:xfrm>
          <a:prstGeom prst="rect">
            <a:avLst/>
          </a:prstGeom>
          <a:noFill/>
        </p:spPr>
        <p:txBody>
          <a:bodyPr wrap="square" rtlCol="0">
            <a:spAutoFit/>
          </a:bodyPr>
          <a:lstStyle/>
          <a:p>
            <a:pPr algn="dist"/>
            <a:r>
              <a:rPr lang="zh-CN" altLang="en-US" sz="7200" b="1" dirty="0">
                <a:solidFill>
                  <a:schemeClr val="bg1"/>
                </a:solidFill>
                <a:latin typeface="微软雅黑" panose="020B0503020204020204" charset="-122"/>
                <a:ea typeface="微软雅黑" panose="020B0503020204020204" charset="-122"/>
                <a:cs typeface="微软雅黑" panose="020B0503020204020204" charset="-122"/>
              </a:rPr>
              <a:t> 感谢聆听</a:t>
            </a:r>
          </a:p>
        </p:txBody>
      </p:sp>
      <p:pic>
        <p:nvPicPr>
          <p:cNvPr id="11" name="图片 10" descr="兴证期货LOGO源文件20180906 -02"/>
          <p:cNvPicPr>
            <a:picLocks noChangeAspect="1"/>
          </p:cNvPicPr>
          <p:nvPr/>
        </p:nvPicPr>
        <p:blipFill>
          <a:blip r:embed="rId4"/>
          <a:stretch>
            <a:fillRect/>
          </a:stretch>
        </p:blipFill>
        <p:spPr>
          <a:xfrm>
            <a:off x="0" y="-772478"/>
            <a:ext cx="2669540" cy="2182495"/>
          </a:xfrm>
          <a:prstGeom prst="rect">
            <a:avLst/>
          </a:prstGeom>
        </p:spPr>
      </p:pic>
      <p:sp>
        <p:nvSpPr>
          <p:cNvPr id="3" name="文本框 2"/>
          <p:cNvSpPr txBox="1"/>
          <p:nvPr/>
        </p:nvSpPr>
        <p:spPr>
          <a:xfrm>
            <a:off x="7648688" y="5478368"/>
            <a:ext cx="2786230" cy="521970"/>
          </a:xfrm>
          <a:prstGeom prst="rect">
            <a:avLst/>
          </a:prstGeom>
          <a:solidFill>
            <a:schemeClr val="tx1">
              <a:lumMod val="50000"/>
              <a:lumOff val="50000"/>
            </a:schemeClr>
          </a:solidFill>
        </p:spPr>
        <p:txBody>
          <a:bodyPr wrap="square" rtlCol="0">
            <a:spAutoFit/>
          </a:bodyPr>
          <a:lstStyle/>
          <a:p>
            <a:pPr algn="ctr">
              <a:buClrTx/>
              <a:buSzTx/>
              <a:buNone/>
            </a:pPr>
            <a:r>
              <a:rPr lang="zh-CN" altLang="en-US" sz="2800" b="1" dirty="0">
                <a:solidFill>
                  <a:schemeClr val="bg1"/>
                </a:solidFill>
                <a:latin typeface="思源黑体 CN Bold" panose="020B0800000000000000" charset="-122"/>
                <a:ea typeface="思源黑体 CN Bold" panose="020B0800000000000000" charset="-122"/>
                <a:cs typeface="思源黑体 CN Bold" panose="020B0800000000000000" charset="-122"/>
              </a:rPr>
              <a:t>研究咨询部</a:t>
            </a:r>
          </a:p>
        </p:txBody>
      </p:sp>
      <p:sp>
        <p:nvSpPr>
          <p:cNvPr id="4" name="文本框 3"/>
          <p:cNvSpPr txBox="1"/>
          <p:nvPr/>
        </p:nvSpPr>
        <p:spPr>
          <a:xfrm>
            <a:off x="8929071" y="6001588"/>
            <a:ext cx="1949861" cy="521970"/>
          </a:xfrm>
          <a:prstGeom prst="rect">
            <a:avLst/>
          </a:prstGeom>
          <a:solidFill>
            <a:schemeClr val="tx1">
              <a:lumMod val="50000"/>
              <a:lumOff val="50000"/>
            </a:schemeClr>
          </a:solidFill>
        </p:spPr>
        <p:txBody>
          <a:bodyPr wrap="square" rtlCol="0">
            <a:spAutoFit/>
          </a:bodyPr>
          <a:lstStyle/>
          <a:p>
            <a:pPr algn="ctr">
              <a:buClrTx/>
              <a:buSzTx/>
              <a:buNone/>
            </a:pPr>
            <a:r>
              <a:rPr lang="en-US" altLang="zh-CN" sz="2800" b="1" dirty="0">
                <a:solidFill>
                  <a:schemeClr val="bg1"/>
                </a:solidFill>
                <a:latin typeface="思源黑体 CN Bold" panose="020B0800000000000000" charset="-122"/>
                <a:ea typeface="思源黑体 CN Bold" panose="020B0800000000000000" charset="-122"/>
                <a:cs typeface="思源黑体 CN Bold" panose="020B0800000000000000" charset="-122"/>
              </a:rPr>
              <a:t>2023.09</a:t>
            </a:r>
          </a:p>
        </p:txBody>
      </p:sp>
    </p:spTree>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635"/>
            <a:ext cx="12195810" cy="6943725"/>
            <a:chOff x="0" y="-1"/>
            <a:chExt cx="19206" cy="10801"/>
          </a:xfrm>
        </p:grpSpPr>
        <p:pic>
          <p:nvPicPr>
            <p:cNvPr id="4" name="图片 3" descr="19e5b8222410509bee4c5356e20d8031"/>
            <p:cNvPicPr>
              <a:picLocks noChangeAspect="1"/>
            </p:cNvPicPr>
            <p:nvPr/>
          </p:nvPicPr>
          <p:blipFill>
            <a:blip r:embed="rId3"/>
            <a:stretch>
              <a:fillRect/>
            </a:stretch>
          </p:blipFill>
          <p:spPr>
            <a:xfrm flipH="1">
              <a:off x="0" y="0"/>
              <a:ext cx="19206" cy="10800"/>
            </a:xfrm>
            <a:prstGeom prst="rect">
              <a:avLst/>
            </a:prstGeom>
          </p:spPr>
        </p:pic>
        <p:sp>
          <p:nvSpPr>
            <p:cNvPr id="3" name="矩形 2"/>
            <p:cNvSpPr/>
            <p:nvPr/>
          </p:nvSpPr>
          <p:spPr>
            <a:xfrm>
              <a:off x="0" y="-1"/>
              <a:ext cx="19200" cy="1080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grpSp>
      <p:sp>
        <p:nvSpPr>
          <p:cNvPr id="7" name="矩形 6"/>
          <p:cNvSpPr/>
          <p:nvPr/>
        </p:nvSpPr>
        <p:spPr>
          <a:xfrm>
            <a:off x="0" y="1843709"/>
            <a:ext cx="4144617" cy="3170582"/>
          </a:xfrm>
          <a:prstGeom prst="rect">
            <a:avLst/>
          </a:prstGeom>
          <a:solidFill>
            <a:srgbClr val="C00000">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17" name="文本框 16"/>
          <p:cNvSpPr txBox="1"/>
          <p:nvPr/>
        </p:nvSpPr>
        <p:spPr>
          <a:xfrm>
            <a:off x="592454" y="3451860"/>
            <a:ext cx="2982595" cy="1200329"/>
          </a:xfrm>
          <a:prstGeom prst="rect">
            <a:avLst/>
          </a:prstGeom>
          <a:noFill/>
        </p:spPr>
        <p:txBody>
          <a:bodyPr wrap="square" rtlCol="0">
            <a:spAutoFit/>
          </a:bodyPr>
          <a:lstStyle/>
          <a:p>
            <a:pPr algn="ctr"/>
            <a:r>
              <a:rPr lang="zh-CN" altLang="en-US" sz="3600" b="1" dirty="0">
                <a:solidFill>
                  <a:schemeClr val="bg1"/>
                </a:solidFill>
                <a:latin typeface="+mj-ea"/>
                <a:ea typeface="+mj-ea"/>
              </a:rPr>
              <a:t>碳酸锂现货期货市场现状</a:t>
            </a:r>
          </a:p>
        </p:txBody>
      </p:sp>
      <p:grpSp>
        <p:nvGrpSpPr>
          <p:cNvPr id="18" name="组合 17"/>
          <p:cNvGrpSpPr/>
          <p:nvPr/>
        </p:nvGrpSpPr>
        <p:grpSpPr>
          <a:xfrm>
            <a:off x="1709714" y="2743200"/>
            <a:ext cx="725188" cy="623661"/>
            <a:chOff x="4856440" y="1885891"/>
            <a:chExt cx="582025" cy="500541"/>
          </a:xfrm>
          <a:solidFill>
            <a:schemeClr val="bg1"/>
          </a:solidFill>
        </p:grpSpPr>
        <p:sp>
          <p:nvSpPr>
            <p:cNvPr id="19" name="Oval 217"/>
            <p:cNvSpPr>
              <a:spLocks noChangeArrowheads="1"/>
            </p:cNvSpPr>
            <p:nvPr/>
          </p:nvSpPr>
          <p:spPr bwMode="auto">
            <a:xfrm>
              <a:off x="5090913" y="2027240"/>
              <a:ext cx="114742" cy="141349"/>
            </a:xfrm>
            <a:prstGeom prst="ellipse">
              <a:avLst/>
            </a:pr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0" name="Freeform 218"/>
            <p:cNvSpPr/>
            <p:nvPr/>
          </p:nvSpPr>
          <p:spPr bwMode="auto">
            <a:xfrm>
              <a:off x="5167408" y="2185217"/>
              <a:ext cx="103101" cy="143011"/>
            </a:xfrm>
            <a:custGeom>
              <a:avLst/>
              <a:gdLst>
                <a:gd name="T0" fmla="*/ 46 w 49"/>
                <a:gd name="T1" fmla="*/ 16 h 68"/>
                <a:gd name="T2" fmla="*/ 30 w 49"/>
                <a:gd name="T3" fmla="*/ 1 h 68"/>
                <a:gd name="T4" fmla="*/ 15 w 49"/>
                <a:gd name="T5" fmla="*/ 1 h 68"/>
                <a:gd name="T6" fmla="*/ 25 w 49"/>
                <a:gd name="T7" fmla="*/ 9 h 68"/>
                <a:gd name="T8" fmla="*/ 11 w 49"/>
                <a:gd name="T9" fmla="*/ 16 h 68"/>
                <a:gd name="T10" fmla="*/ 18 w 49"/>
                <a:gd name="T11" fmla="*/ 27 h 68"/>
                <a:gd name="T12" fmla="*/ 0 w 49"/>
                <a:gd name="T13" fmla="*/ 67 h 68"/>
                <a:gd name="T14" fmla="*/ 0 w 49"/>
                <a:gd name="T15" fmla="*/ 68 h 68"/>
                <a:gd name="T16" fmla="*/ 49 w 49"/>
                <a:gd name="T17" fmla="*/ 48 h 68"/>
                <a:gd name="T18" fmla="*/ 46 w 49"/>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8">
                  <a:moveTo>
                    <a:pt x="46" y="16"/>
                  </a:moveTo>
                  <a:cubicBezTo>
                    <a:pt x="45" y="7"/>
                    <a:pt x="38" y="0"/>
                    <a:pt x="30" y="1"/>
                  </a:cubicBezTo>
                  <a:cubicBezTo>
                    <a:pt x="30" y="1"/>
                    <a:pt x="24" y="1"/>
                    <a:pt x="15" y="1"/>
                  </a:cubicBezTo>
                  <a:cubicBezTo>
                    <a:pt x="25" y="9"/>
                    <a:pt x="25" y="9"/>
                    <a:pt x="25" y="9"/>
                  </a:cubicBezTo>
                  <a:cubicBezTo>
                    <a:pt x="11" y="16"/>
                    <a:pt x="11" y="16"/>
                    <a:pt x="11" y="16"/>
                  </a:cubicBezTo>
                  <a:cubicBezTo>
                    <a:pt x="18" y="27"/>
                    <a:pt x="18" y="27"/>
                    <a:pt x="18" y="27"/>
                  </a:cubicBezTo>
                  <a:cubicBezTo>
                    <a:pt x="0" y="67"/>
                    <a:pt x="0" y="67"/>
                    <a:pt x="0" y="67"/>
                  </a:cubicBezTo>
                  <a:cubicBezTo>
                    <a:pt x="0" y="68"/>
                    <a:pt x="0" y="68"/>
                    <a:pt x="0" y="68"/>
                  </a:cubicBezTo>
                  <a:cubicBezTo>
                    <a:pt x="18" y="66"/>
                    <a:pt x="35" y="59"/>
                    <a:pt x="49" y="48"/>
                  </a:cubicBezTo>
                  <a:lnTo>
                    <a:pt x="46" y="16"/>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1" name="Freeform 219"/>
            <p:cNvSpPr/>
            <p:nvPr/>
          </p:nvSpPr>
          <p:spPr bwMode="auto">
            <a:xfrm>
              <a:off x="5027722" y="2185217"/>
              <a:ext cx="99775" cy="143011"/>
            </a:xfrm>
            <a:custGeom>
              <a:avLst/>
              <a:gdLst>
                <a:gd name="T0" fmla="*/ 30 w 48"/>
                <a:gd name="T1" fmla="*/ 27 h 68"/>
                <a:gd name="T2" fmla="*/ 37 w 48"/>
                <a:gd name="T3" fmla="*/ 16 h 68"/>
                <a:gd name="T4" fmla="*/ 23 w 48"/>
                <a:gd name="T5" fmla="*/ 9 h 68"/>
                <a:gd name="T6" fmla="*/ 33 w 48"/>
                <a:gd name="T7" fmla="*/ 1 h 68"/>
                <a:gd name="T8" fmla="*/ 19 w 48"/>
                <a:gd name="T9" fmla="*/ 1 h 68"/>
                <a:gd name="T10" fmla="*/ 19 w 48"/>
                <a:gd name="T11" fmla="*/ 1 h 68"/>
                <a:gd name="T12" fmla="*/ 3 w 48"/>
                <a:gd name="T13" fmla="*/ 16 h 68"/>
                <a:gd name="T14" fmla="*/ 0 w 48"/>
                <a:gd name="T15" fmla="*/ 48 h 68"/>
                <a:gd name="T16" fmla="*/ 48 w 48"/>
                <a:gd name="T17" fmla="*/ 68 h 68"/>
                <a:gd name="T18" fmla="*/ 48 w 48"/>
                <a:gd name="T19" fmla="*/ 67 h 68"/>
                <a:gd name="T20" fmla="*/ 30 w 48"/>
                <a:gd name="T2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8">
                  <a:moveTo>
                    <a:pt x="30" y="27"/>
                  </a:moveTo>
                  <a:cubicBezTo>
                    <a:pt x="37" y="16"/>
                    <a:pt x="37" y="16"/>
                    <a:pt x="37" y="16"/>
                  </a:cubicBezTo>
                  <a:cubicBezTo>
                    <a:pt x="23" y="9"/>
                    <a:pt x="23" y="9"/>
                    <a:pt x="23" y="9"/>
                  </a:cubicBezTo>
                  <a:cubicBezTo>
                    <a:pt x="33" y="1"/>
                    <a:pt x="33" y="1"/>
                    <a:pt x="33" y="1"/>
                  </a:cubicBezTo>
                  <a:cubicBezTo>
                    <a:pt x="25" y="1"/>
                    <a:pt x="19" y="1"/>
                    <a:pt x="19" y="1"/>
                  </a:cubicBezTo>
                  <a:cubicBezTo>
                    <a:pt x="19" y="1"/>
                    <a:pt x="19" y="1"/>
                    <a:pt x="19" y="1"/>
                  </a:cubicBezTo>
                  <a:cubicBezTo>
                    <a:pt x="11" y="0"/>
                    <a:pt x="4" y="7"/>
                    <a:pt x="3" y="16"/>
                  </a:cubicBezTo>
                  <a:cubicBezTo>
                    <a:pt x="0" y="48"/>
                    <a:pt x="0" y="48"/>
                    <a:pt x="0" y="48"/>
                  </a:cubicBezTo>
                  <a:cubicBezTo>
                    <a:pt x="14" y="59"/>
                    <a:pt x="30" y="66"/>
                    <a:pt x="48" y="68"/>
                  </a:cubicBezTo>
                  <a:cubicBezTo>
                    <a:pt x="48" y="67"/>
                    <a:pt x="48" y="67"/>
                    <a:pt x="48" y="67"/>
                  </a:cubicBezTo>
                  <a:lnTo>
                    <a:pt x="30" y="27"/>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2" name="Freeform 220"/>
            <p:cNvSpPr/>
            <p:nvPr/>
          </p:nvSpPr>
          <p:spPr bwMode="auto">
            <a:xfrm>
              <a:off x="5127497" y="2185217"/>
              <a:ext cx="38248" cy="31596"/>
            </a:xfrm>
            <a:custGeom>
              <a:avLst/>
              <a:gdLst>
                <a:gd name="T0" fmla="*/ 20 w 23"/>
                <a:gd name="T1" fmla="*/ 18 h 19"/>
                <a:gd name="T2" fmla="*/ 20 w 23"/>
                <a:gd name="T3" fmla="*/ 19 h 19"/>
                <a:gd name="T4" fmla="*/ 23 w 23"/>
                <a:gd name="T5" fmla="*/ 15 h 19"/>
                <a:gd name="T6" fmla="*/ 19 w 23"/>
                <a:gd name="T7" fmla="*/ 0 h 19"/>
                <a:gd name="T8" fmla="*/ 5 w 23"/>
                <a:gd name="T9" fmla="*/ 0 h 19"/>
                <a:gd name="T10" fmla="*/ 0 w 23"/>
                <a:gd name="T11" fmla="*/ 15 h 19"/>
                <a:gd name="T12" fmla="*/ 4 w 23"/>
                <a:gd name="T13" fmla="*/ 19 h 19"/>
                <a:gd name="T14" fmla="*/ 4 w 23"/>
                <a:gd name="T15" fmla="*/ 18 h 19"/>
                <a:gd name="T16" fmla="*/ 20 w 23"/>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20" y="18"/>
                  </a:moveTo>
                  <a:lnTo>
                    <a:pt x="20" y="19"/>
                  </a:lnTo>
                  <a:lnTo>
                    <a:pt x="23" y="15"/>
                  </a:lnTo>
                  <a:lnTo>
                    <a:pt x="19" y="0"/>
                  </a:lnTo>
                  <a:lnTo>
                    <a:pt x="5" y="0"/>
                  </a:lnTo>
                  <a:lnTo>
                    <a:pt x="0" y="15"/>
                  </a:lnTo>
                  <a:lnTo>
                    <a:pt x="4" y="19"/>
                  </a:lnTo>
                  <a:lnTo>
                    <a:pt x="4" y="18"/>
                  </a:lnTo>
                  <a:lnTo>
                    <a:pt x="20" y="18"/>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3" name="Freeform 221"/>
            <p:cNvSpPr/>
            <p:nvPr/>
          </p:nvSpPr>
          <p:spPr bwMode="auto">
            <a:xfrm>
              <a:off x="5127497" y="2215150"/>
              <a:ext cx="39910" cy="113079"/>
            </a:xfrm>
            <a:custGeom>
              <a:avLst/>
              <a:gdLst>
                <a:gd name="T0" fmla="*/ 16 w 19"/>
                <a:gd name="T1" fmla="*/ 1 h 54"/>
                <a:gd name="T2" fmla="*/ 16 w 19"/>
                <a:gd name="T3" fmla="*/ 0 h 54"/>
                <a:gd name="T4" fmla="*/ 3 w 19"/>
                <a:gd name="T5" fmla="*/ 0 h 54"/>
                <a:gd name="T6" fmla="*/ 3 w 19"/>
                <a:gd name="T7" fmla="*/ 1 h 54"/>
                <a:gd name="T8" fmla="*/ 0 w 19"/>
                <a:gd name="T9" fmla="*/ 53 h 54"/>
                <a:gd name="T10" fmla="*/ 0 w 19"/>
                <a:gd name="T11" fmla="*/ 54 h 54"/>
                <a:gd name="T12" fmla="*/ 9 w 19"/>
                <a:gd name="T13" fmla="*/ 54 h 54"/>
                <a:gd name="T14" fmla="*/ 19 w 19"/>
                <a:gd name="T15" fmla="*/ 54 h 54"/>
                <a:gd name="T16" fmla="*/ 19 w 19"/>
                <a:gd name="T17" fmla="*/ 53 h 54"/>
                <a:gd name="T18" fmla="*/ 16 w 19"/>
                <a:gd name="T19"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4">
                  <a:moveTo>
                    <a:pt x="16" y="1"/>
                  </a:moveTo>
                  <a:cubicBezTo>
                    <a:pt x="16" y="0"/>
                    <a:pt x="16" y="0"/>
                    <a:pt x="16" y="0"/>
                  </a:cubicBezTo>
                  <a:cubicBezTo>
                    <a:pt x="3" y="0"/>
                    <a:pt x="3" y="0"/>
                    <a:pt x="3" y="0"/>
                  </a:cubicBezTo>
                  <a:cubicBezTo>
                    <a:pt x="3" y="1"/>
                    <a:pt x="3" y="1"/>
                    <a:pt x="3" y="1"/>
                  </a:cubicBezTo>
                  <a:cubicBezTo>
                    <a:pt x="0" y="53"/>
                    <a:pt x="0" y="53"/>
                    <a:pt x="0" y="53"/>
                  </a:cubicBezTo>
                  <a:cubicBezTo>
                    <a:pt x="0" y="54"/>
                    <a:pt x="0" y="54"/>
                    <a:pt x="0" y="54"/>
                  </a:cubicBezTo>
                  <a:cubicBezTo>
                    <a:pt x="3" y="54"/>
                    <a:pt x="6" y="54"/>
                    <a:pt x="9" y="54"/>
                  </a:cubicBezTo>
                  <a:cubicBezTo>
                    <a:pt x="13" y="54"/>
                    <a:pt x="16" y="54"/>
                    <a:pt x="19" y="54"/>
                  </a:cubicBezTo>
                  <a:cubicBezTo>
                    <a:pt x="19" y="53"/>
                    <a:pt x="19" y="53"/>
                    <a:pt x="19" y="53"/>
                  </a:cubicBezTo>
                  <a:lnTo>
                    <a:pt x="16" y="1"/>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4" name="Freeform 222"/>
            <p:cNvSpPr/>
            <p:nvPr/>
          </p:nvSpPr>
          <p:spPr bwMode="auto">
            <a:xfrm>
              <a:off x="4896350" y="2135330"/>
              <a:ext cx="488900" cy="251102"/>
            </a:xfrm>
            <a:custGeom>
              <a:avLst/>
              <a:gdLst>
                <a:gd name="T0" fmla="*/ 120 w 234"/>
                <a:gd name="T1" fmla="*/ 120 h 120"/>
                <a:gd name="T2" fmla="*/ 0 w 234"/>
                <a:gd name="T3" fmla="*/ 0 h 120"/>
                <a:gd name="T4" fmla="*/ 30 w 234"/>
                <a:gd name="T5" fmla="*/ 0 h 120"/>
                <a:gd name="T6" fmla="*/ 120 w 234"/>
                <a:gd name="T7" fmla="*/ 90 h 120"/>
                <a:gd name="T8" fmla="*/ 206 w 234"/>
                <a:gd name="T9" fmla="*/ 28 h 120"/>
                <a:gd name="T10" fmla="*/ 234 w 234"/>
                <a:gd name="T11" fmla="*/ 38 h 120"/>
                <a:gd name="T12" fmla="*/ 120 w 23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34" h="120">
                  <a:moveTo>
                    <a:pt x="120" y="120"/>
                  </a:moveTo>
                  <a:cubicBezTo>
                    <a:pt x="54" y="120"/>
                    <a:pt x="0" y="66"/>
                    <a:pt x="0" y="0"/>
                  </a:cubicBezTo>
                  <a:cubicBezTo>
                    <a:pt x="30" y="0"/>
                    <a:pt x="30" y="0"/>
                    <a:pt x="30" y="0"/>
                  </a:cubicBezTo>
                  <a:cubicBezTo>
                    <a:pt x="30" y="49"/>
                    <a:pt x="71" y="90"/>
                    <a:pt x="120" y="90"/>
                  </a:cubicBezTo>
                  <a:cubicBezTo>
                    <a:pt x="159" y="90"/>
                    <a:pt x="194" y="65"/>
                    <a:pt x="206" y="28"/>
                  </a:cubicBezTo>
                  <a:cubicBezTo>
                    <a:pt x="234" y="38"/>
                    <a:pt x="234" y="38"/>
                    <a:pt x="234" y="38"/>
                  </a:cubicBezTo>
                  <a:cubicBezTo>
                    <a:pt x="218" y="87"/>
                    <a:pt x="172" y="120"/>
                    <a:pt x="120" y="120"/>
                  </a:cubicBez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5" name="Freeform 223"/>
            <p:cNvSpPr/>
            <p:nvPr/>
          </p:nvSpPr>
          <p:spPr bwMode="auto">
            <a:xfrm>
              <a:off x="4856440" y="2077128"/>
              <a:ext cx="143011" cy="71506"/>
            </a:xfrm>
            <a:custGeom>
              <a:avLst/>
              <a:gdLst>
                <a:gd name="T0" fmla="*/ 86 w 86"/>
                <a:gd name="T1" fmla="*/ 43 h 43"/>
                <a:gd name="T2" fmla="*/ 43 w 86"/>
                <a:gd name="T3" fmla="*/ 0 h 43"/>
                <a:gd name="T4" fmla="*/ 0 w 86"/>
                <a:gd name="T5" fmla="*/ 43 h 43"/>
                <a:gd name="T6" fmla="*/ 86 w 86"/>
                <a:gd name="T7" fmla="*/ 43 h 43"/>
              </a:gdLst>
              <a:ahLst/>
              <a:cxnLst>
                <a:cxn ang="0">
                  <a:pos x="T0" y="T1"/>
                </a:cxn>
                <a:cxn ang="0">
                  <a:pos x="T2" y="T3"/>
                </a:cxn>
                <a:cxn ang="0">
                  <a:pos x="T4" y="T5"/>
                </a:cxn>
                <a:cxn ang="0">
                  <a:pos x="T6" y="T7"/>
                </a:cxn>
              </a:cxnLst>
              <a:rect l="0" t="0" r="r" b="b"/>
              <a:pathLst>
                <a:path w="86" h="43">
                  <a:moveTo>
                    <a:pt x="86" y="43"/>
                  </a:moveTo>
                  <a:lnTo>
                    <a:pt x="43" y="0"/>
                  </a:lnTo>
                  <a:lnTo>
                    <a:pt x="0" y="43"/>
                  </a:lnTo>
                  <a:lnTo>
                    <a:pt x="86" y="43"/>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6" name="Freeform 224"/>
            <p:cNvSpPr/>
            <p:nvPr/>
          </p:nvSpPr>
          <p:spPr bwMode="auto">
            <a:xfrm>
              <a:off x="4911317" y="1885891"/>
              <a:ext cx="487237" cy="249439"/>
            </a:xfrm>
            <a:custGeom>
              <a:avLst/>
              <a:gdLst>
                <a:gd name="T0" fmla="*/ 234 w 234"/>
                <a:gd name="T1" fmla="*/ 120 h 120"/>
                <a:gd name="T2" fmla="*/ 204 w 234"/>
                <a:gd name="T3" fmla="*/ 120 h 120"/>
                <a:gd name="T4" fmla="*/ 114 w 234"/>
                <a:gd name="T5" fmla="*/ 29 h 120"/>
                <a:gd name="T6" fmla="*/ 28 w 234"/>
                <a:gd name="T7" fmla="*/ 91 h 120"/>
                <a:gd name="T8" fmla="*/ 0 w 234"/>
                <a:gd name="T9" fmla="*/ 82 h 120"/>
                <a:gd name="T10" fmla="*/ 114 w 234"/>
                <a:gd name="T11" fmla="*/ 0 h 120"/>
                <a:gd name="T12" fmla="*/ 234 w 234"/>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34" h="120">
                  <a:moveTo>
                    <a:pt x="234" y="120"/>
                  </a:moveTo>
                  <a:cubicBezTo>
                    <a:pt x="204" y="120"/>
                    <a:pt x="204" y="120"/>
                    <a:pt x="204" y="120"/>
                  </a:cubicBezTo>
                  <a:cubicBezTo>
                    <a:pt x="204" y="70"/>
                    <a:pt x="164" y="29"/>
                    <a:pt x="114" y="29"/>
                  </a:cubicBezTo>
                  <a:cubicBezTo>
                    <a:pt x="75" y="29"/>
                    <a:pt x="40" y="54"/>
                    <a:pt x="28" y="91"/>
                  </a:cubicBezTo>
                  <a:cubicBezTo>
                    <a:pt x="0" y="82"/>
                    <a:pt x="0" y="82"/>
                    <a:pt x="0" y="82"/>
                  </a:cubicBezTo>
                  <a:cubicBezTo>
                    <a:pt x="16" y="33"/>
                    <a:pt x="62" y="0"/>
                    <a:pt x="114" y="0"/>
                  </a:cubicBezTo>
                  <a:cubicBezTo>
                    <a:pt x="180" y="0"/>
                    <a:pt x="234" y="54"/>
                    <a:pt x="234" y="120"/>
                  </a:cubicBez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sp>
          <p:nvSpPr>
            <p:cNvPr id="27" name="Freeform 225"/>
            <p:cNvSpPr/>
            <p:nvPr/>
          </p:nvSpPr>
          <p:spPr bwMode="auto">
            <a:xfrm>
              <a:off x="5297116" y="2122026"/>
              <a:ext cx="141349" cy="71506"/>
            </a:xfrm>
            <a:custGeom>
              <a:avLst/>
              <a:gdLst>
                <a:gd name="T0" fmla="*/ 0 w 85"/>
                <a:gd name="T1" fmla="*/ 0 h 43"/>
                <a:gd name="T2" fmla="*/ 43 w 85"/>
                <a:gd name="T3" fmla="*/ 43 h 43"/>
                <a:gd name="T4" fmla="*/ 85 w 85"/>
                <a:gd name="T5" fmla="*/ 0 h 43"/>
                <a:gd name="T6" fmla="*/ 0 w 85"/>
                <a:gd name="T7" fmla="*/ 0 h 43"/>
              </a:gdLst>
              <a:ahLst/>
              <a:cxnLst>
                <a:cxn ang="0">
                  <a:pos x="T0" y="T1"/>
                </a:cxn>
                <a:cxn ang="0">
                  <a:pos x="T2" y="T3"/>
                </a:cxn>
                <a:cxn ang="0">
                  <a:pos x="T4" y="T5"/>
                </a:cxn>
                <a:cxn ang="0">
                  <a:pos x="T6" y="T7"/>
                </a:cxn>
              </a:cxnLst>
              <a:rect l="0" t="0" r="r" b="b"/>
              <a:pathLst>
                <a:path w="85" h="43">
                  <a:moveTo>
                    <a:pt x="0" y="0"/>
                  </a:moveTo>
                  <a:lnTo>
                    <a:pt x="43" y="43"/>
                  </a:lnTo>
                  <a:lnTo>
                    <a:pt x="85" y="0"/>
                  </a:lnTo>
                  <a:lnTo>
                    <a:pt x="0" y="0"/>
                  </a:lnTo>
                  <a:close/>
                </a:path>
              </a:pathLst>
            </a:custGeom>
            <a:grpFill/>
            <a:ln>
              <a:noFill/>
            </a:ln>
          </p:spPr>
          <p:txBody>
            <a:bodyPr vert="horz" wrap="square" lIns="91440" tIns="45720" rIns="91440" bIns="45720" numCol="1" anchor="t" anchorCtr="0" compatLnSpc="1"/>
            <a:lstStyle/>
            <a:p>
              <a:endParaRPr lang="en-US">
                <a:latin typeface="思源黑体 CN Bold" panose="020B0800000000000000" charset="-122"/>
                <a:ea typeface="思源黑体 CN Bold" panose="020B0800000000000000" charset="-122"/>
                <a:cs typeface="思源黑体 CN Bold" panose="020B0800000000000000" charset="-122"/>
              </a:endParaRPr>
            </a:p>
          </p:txBody>
        </p:sp>
      </p:grpSp>
      <p:pic>
        <p:nvPicPr>
          <p:cNvPr id="2" name="图片 1" descr="兴证期货LOGO源文件20180906 -02"/>
          <p:cNvPicPr>
            <a:picLocks noChangeAspect="1"/>
          </p:cNvPicPr>
          <p:nvPr/>
        </p:nvPicPr>
        <p:blipFill>
          <a:blip r:embed="rId4"/>
          <a:stretch>
            <a:fillRect/>
          </a:stretch>
        </p:blipFill>
        <p:spPr>
          <a:xfrm>
            <a:off x="9378950" y="-339090"/>
            <a:ext cx="2669540" cy="2182495"/>
          </a:xfrm>
          <a:prstGeom prst="rect">
            <a:avLst/>
          </a:prstGeom>
        </p:spPr>
      </p:pic>
      <p:sp>
        <p:nvSpPr>
          <p:cNvPr id="6" name="矩形 5"/>
          <p:cNvSpPr/>
          <p:nvPr/>
        </p:nvSpPr>
        <p:spPr>
          <a:xfrm>
            <a:off x="4144645" y="5083175"/>
            <a:ext cx="3972560" cy="185991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8" name="矩形 7"/>
          <p:cNvSpPr/>
          <p:nvPr/>
        </p:nvSpPr>
        <p:spPr>
          <a:xfrm>
            <a:off x="8117205" y="3155315"/>
            <a:ext cx="4113530" cy="192849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Tree>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a:spLocks noChangeArrowheads="1"/>
          </p:cNvSpPr>
          <p:nvPr/>
        </p:nvSpPr>
        <p:spPr bwMode="auto">
          <a:xfrm>
            <a:off x="400690" y="820322"/>
            <a:ext cx="11523827" cy="3050194"/>
          </a:xfrm>
          <a:prstGeom prst="rect">
            <a:avLst/>
          </a:prstGeom>
          <a:noFill/>
          <a:ln w="9525">
            <a:noFill/>
            <a:miter lim="800000"/>
          </a:ln>
        </p:spPr>
        <p:txBody>
          <a:bodyPr wrap="square">
            <a:spAutoFit/>
          </a:bodyPr>
          <a:lstStyle/>
          <a:p>
            <a:pPr marL="285750" indent="-285750">
              <a:lnSpc>
                <a:spcPct val="150000"/>
              </a:lnSpc>
              <a:buFont typeface="Wingdings" panose="05000000000000000000" charset="0"/>
              <a:buChar char="l"/>
            </a:pPr>
            <a:r>
              <a:rPr lang="zh-CN" altLang="en-US" sz="1600" dirty="0">
                <a:solidFill>
                  <a:srgbClr val="595959"/>
                </a:solidFill>
              </a:rPr>
              <a:t>截至</a:t>
            </a:r>
            <a:r>
              <a:rPr lang="en-US" altLang="zh-CN" sz="1600" dirty="0">
                <a:solidFill>
                  <a:srgbClr val="595959"/>
                </a:solidFill>
              </a:rPr>
              <a:t>9</a:t>
            </a:r>
            <a:r>
              <a:rPr lang="zh-CN" altLang="en-US" sz="1600" dirty="0">
                <a:solidFill>
                  <a:srgbClr val="595959"/>
                </a:solidFill>
              </a:rPr>
              <a:t>月</a:t>
            </a:r>
            <a:r>
              <a:rPr lang="en-US" altLang="zh-CN" sz="1600" dirty="0">
                <a:solidFill>
                  <a:srgbClr val="595959"/>
                </a:solidFill>
              </a:rPr>
              <a:t>21</a:t>
            </a:r>
            <a:r>
              <a:rPr lang="zh-CN" altLang="en-US" sz="1600" dirty="0">
                <a:solidFill>
                  <a:srgbClr val="595959"/>
                </a:solidFill>
              </a:rPr>
              <a:t>日，主力合约</a:t>
            </a:r>
            <a:r>
              <a:rPr lang="en-US" altLang="zh-CN" sz="1600" dirty="0">
                <a:solidFill>
                  <a:srgbClr val="595959"/>
                </a:solidFill>
              </a:rPr>
              <a:t>2401</a:t>
            </a:r>
            <a:r>
              <a:rPr lang="zh-CN" altLang="en-US" sz="1600" dirty="0">
                <a:solidFill>
                  <a:srgbClr val="595959"/>
                </a:solidFill>
              </a:rPr>
              <a:t>收盘价</a:t>
            </a:r>
            <a:r>
              <a:rPr lang="en-US" altLang="zh-CN" sz="1600" dirty="0">
                <a:solidFill>
                  <a:srgbClr val="595959"/>
                </a:solidFill>
              </a:rPr>
              <a:t>159,950</a:t>
            </a:r>
            <a:r>
              <a:rPr lang="zh-CN" altLang="en-US" sz="1600" dirty="0">
                <a:solidFill>
                  <a:srgbClr val="595959"/>
                </a:solidFill>
              </a:rPr>
              <a:t>元</a:t>
            </a:r>
            <a:r>
              <a:rPr lang="en-US" altLang="zh-CN" sz="1600" dirty="0">
                <a:solidFill>
                  <a:srgbClr val="595959"/>
                </a:solidFill>
              </a:rPr>
              <a:t>/</a:t>
            </a:r>
            <a:r>
              <a:rPr lang="zh-CN" altLang="en-US" sz="1600" dirty="0">
                <a:solidFill>
                  <a:srgbClr val="595959"/>
                </a:solidFill>
              </a:rPr>
              <a:t>吨，月度环比下降</a:t>
            </a:r>
            <a:r>
              <a:rPr lang="en-US" altLang="zh-CN" sz="1600" dirty="0">
                <a:solidFill>
                  <a:srgbClr val="595959"/>
                </a:solidFill>
              </a:rPr>
              <a:t>15.6%</a:t>
            </a:r>
            <a:r>
              <a:rPr lang="zh-CN" altLang="en-US" sz="1600" dirty="0">
                <a:solidFill>
                  <a:srgbClr val="595959"/>
                </a:solidFill>
              </a:rPr>
              <a:t>。现货价格为</a:t>
            </a:r>
            <a:r>
              <a:rPr lang="en-US" altLang="zh-CN" sz="1600" dirty="0">
                <a:solidFill>
                  <a:srgbClr val="595959"/>
                </a:solidFill>
              </a:rPr>
              <a:t>173,500</a:t>
            </a:r>
            <a:r>
              <a:rPr lang="zh-CN" altLang="en-US" sz="1600" dirty="0">
                <a:solidFill>
                  <a:srgbClr val="595959"/>
                </a:solidFill>
              </a:rPr>
              <a:t>元</a:t>
            </a:r>
            <a:r>
              <a:rPr lang="en-US" altLang="zh-CN" sz="1600" dirty="0">
                <a:solidFill>
                  <a:srgbClr val="595959"/>
                </a:solidFill>
              </a:rPr>
              <a:t>/</a:t>
            </a:r>
            <a:r>
              <a:rPr lang="zh-CN" altLang="en-US" sz="1600" dirty="0">
                <a:solidFill>
                  <a:srgbClr val="595959"/>
                </a:solidFill>
              </a:rPr>
              <a:t>吨，月度环比下降</a:t>
            </a:r>
            <a:r>
              <a:rPr lang="en-US" altLang="zh-CN" sz="1600" dirty="0">
                <a:solidFill>
                  <a:srgbClr val="595959"/>
                </a:solidFill>
              </a:rPr>
              <a:t>15.5%</a:t>
            </a:r>
            <a:r>
              <a:rPr lang="zh-CN" altLang="en-US" sz="1600" dirty="0">
                <a:solidFill>
                  <a:srgbClr val="595959"/>
                </a:solidFill>
              </a:rPr>
              <a:t>，出现意外的旺季不旺，金九银十的旺季预期被证伪。</a:t>
            </a:r>
            <a:endParaRPr lang="en-US" altLang="zh-CN" sz="1600" dirty="0">
              <a:solidFill>
                <a:srgbClr val="595959"/>
              </a:solidFill>
            </a:endParaRPr>
          </a:p>
          <a:p>
            <a:pPr marL="285750" indent="-285750">
              <a:lnSpc>
                <a:spcPct val="150000"/>
              </a:lnSpc>
              <a:buFont typeface="Wingdings" panose="05000000000000000000" charset="0"/>
              <a:buChar char="l"/>
            </a:pPr>
            <a:r>
              <a:rPr lang="zh-CN" altLang="en-US" sz="1600" dirty="0">
                <a:solidFill>
                  <a:srgbClr val="595959"/>
                </a:solidFill>
              </a:rPr>
              <a:t>我们认为造成锂价持续下跌的主要因素在于：</a:t>
            </a:r>
            <a:r>
              <a:rPr lang="en-US" altLang="zh-CN" sz="1600" dirty="0">
                <a:solidFill>
                  <a:srgbClr val="595959"/>
                </a:solidFill>
              </a:rPr>
              <a:t>1.</a:t>
            </a:r>
            <a:r>
              <a:rPr lang="zh-CN" altLang="en-US" sz="1600" dirty="0">
                <a:solidFill>
                  <a:srgbClr val="595959"/>
                </a:solidFill>
              </a:rPr>
              <a:t>下游锂电池龙头企业向中游正极材料企业提出压价采购碳酸锂计划，或以客供方式提供碳酸锂，正极材料企业挣取加工费，此举对中游利润产生压缩，并对锂价产生一定程度利空。</a:t>
            </a:r>
            <a:r>
              <a:rPr lang="en-US" altLang="zh-CN" sz="1600" dirty="0">
                <a:solidFill>
                  <a:srgbClr val="595959"/>
                </a:solidFill>
              </a:rPr>
              <a:t>2.</a:t>
            </a:r>
            <a:r>
              <a:rPr lang="zh-CN" altLang="en-US" sz="1600" dirty="0">
                <a:solidFill>
                  <a:srgbClr val="595959"/>
                </a:solidFill>
              </a:rPr>
              <a:t>八</a:t>
            </a:r>
            <a:r>
              <a:rPr lang="en-US" altLang="zh-CN" sz="1600" dirty="0">
                <a:solidFill>
                  <a:srgbClr val="595959"/>
                </a:solidFill>
              </a:rPr>
              <a:t>-</a:t>
            </a:r>
            <a:r>
              <a:rPr lang="zh-CN" altLang="en-US" sz="1600" dirty="0">
                <a:solidFill>
                  <a:srgbClr val="595959"/>
                </a:solidFill>
              </a:rPr>
              <a:t>九月中游正极材料厂磷酸铁锂、三元材料库存较高，处于货物囤积状态，补库意愿放缓。</a:t>
            </a:r>
            <a:r>
              <a:rPr lang="en-US" altLang="zh-CN" sz="1600" dirty="0">
                <a:solidFill>
                  <a:srgbClr val="595959"/>
                </a:solidFill>
              </a:rPr>
              <a:t>3.</a:t>
            </a:r>
            <a:r>
              <a:rPr lang="zh-CN" altLang="en-US" sz="1600" dirty="0">
                <a:solidFill>
                  <a:srgbClr val="595959"/>
                </a:solidFill>
              </a:rPr>
              <a:t>上游矿端报价持续下调，目前大约维持在</a:t>
            </a:r>
            <a:r>
              <a:rPr lang="en-US" altLang="zh-CN" sz="1600" dirty="0">
                <a:solidFill>
                  <a:srgbClr val="595959"/>
                </a:solidFill>
              </a:rPr>
              <a:t>20</a:t>
            </a:r>
            <a:r>
              <a:rPr lang="zh-CN" altLang="en-US" sz="1600" dirty="0">
                <a:solidFill>
                  <a:srgbClr val="595959"/>
                </a:solidFill>
              </a:rPr>
              <a:t>万元</a:t>
            </a:r>
            <a:r>
              <a:rPr lang="en-US" altLang="zh-CN" sz="1600" dirty="0">
                <a:solidFill>
                  <a:srgbClr val="595959"/>
                </a:solidFill>
              </a:rPr>
              <a:t>/</a:t>
            </a:r>
            <a:r>
              <a:rPr lang="zh-CN" altLang="en-US" sz="1600" dirty="0">
                <a:solidFill>
                  <a:srgbClr val="595959"/>
                </a:solidFill>
              </a:rPr>
              <a:t>吨，成本中枢有所下移。</a:t>
            </a:r>
            <a:r>
              <a:rPr lang="en-US" altLang="zh-CN" sz="1600" dirty="0">
                <a:solidFill>
                  <a:srgbClr val="595959"/>
                </a:solidFill>
              </a:rPr>
              <a:t>4.</a:t>
            </a:r>
            <a:r>
              <a:rPr lang="zh-CN" altLang="en-US" sz="1600" dirty="0">
                <a:solidFill>
                  <a:srgbClr val="595959"/>
                </a:solidFill>
              </a:rPr>
              <a:t>供应端锂盐库存压力较大，青海盐湖放货，目前处于供大于求格局。</a:t>
            </a:r>
            <a:r>
              <a:rPr lang="en-US" altLang="zh-CN" sz="1600" dirty="0">
                <a:solidFill>
                  <a:srgbClr val="595959"/>
                </a:solidFill>
              </a:rPr>
              <a:t>5.</a:t>
            </a:r>
            <a:r>
              <a:rPr lang="zh-CN" altLang="en-US" sz="1600" dirty="0">
                <a:solidFill>
                  <a:srgbClr val="595959"/>
                </a:solidFill>
              </a:rPr>
              <a:t>需求端中游正极材料月度产量有所下滑，对原料端拉动有限。</a:t>
            </a:r>
          </a:p>
          <a:p>
            <a:pPr marL="285750" indent="-285750" algn="l" eaLnBrk="1" hangingPunct="1">
              <a:lnSpc>
                <a:spcPct val="150000"/>
              </a:lnSpc>
              <a:buClrTx/>
              <a:buSzTx/>
              <a:buFont typeface="Wingdings" panose="05000000000000000000" charset="0"/>
              <a:buChar char="l"/>
            </a:pPr>
            <a:endParaRPr lang="zh-CN" altLang="en-US" sz="1800" dirty="0">
              <a:solidFill>
                <a:srgbClr val="595959"/>
              </a:solidFill>
              <a:sym typeface="+mn-ea"/>
            </a:endParaRPr>
          </a:p>
        </p:txBody>
      </p:sp>
      <p:sp>
        <p:nvSpPr>
          <p:cNvPr id="14" name="文本框 13"/>
          <p:cNvSpPr txBox="1"/>
          <p:nvPr/>
        </p:nvSpPr>
        <p:spPr>
          <a:xfrm>
            <a:off x="400691" y="297102"/>
            <a:ext cx="8292459" cy="523220"/>
          </a:xfrm>
          <a:prstGeom prst="rect">
            <a:avLst/>
          </a:prstGeom>
          <a:noFill/>
        </p:spPr>
        <p:txBody>
          <a:bodyPr wrap="square" rtlCol="0">
            <a:spAutoFit/>
          </a:bodyPr>
          <a:lstStyle/>
          <a:p>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rPr>
              <a:t>锂市现状：九月现货期货震荡下行</a:t>
            </a:r>
          </a:p>
        </p:txBody>
      </p:sp>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4" name="图片 3">
            <a:extLst>
              <a:ext uri="{FF2B5EF4-FFF2-40B4-BE49-F238E27FC236}">
                <a16:creationId xmlns:a16="http://schemas.microsoft.com/office/drawing/2014/main" id="{73AE39FD-33F7-7F7A-064F-C4E46CF0FA95}"/>
              </a:ext>
            </a:extLst>
          </p:cNvPr>
          <p:cNvPicPr>
            <a:picLocks noChangeAspect="1"/>
          </p:cNvPicPr>
          <p:nvPr/>
        </p:nvPicPr>
        <p:blipFill>
          <a:blip r:embed="rId3"/>
          <a:stretch>
            <a:fillRect/>
          </a:stretch>
        </p:blipFill>
        <p:spPr>
          <a:xfrm>
            <a:off x="732316" y="3429000"/>
            <a:ext cx="5098465" cy="3076574"/>
          </a:xfrm>
          <a:prstGeom prst="rect">
            <a:avLst/>
          </a:prstGeom>
        </p:spPr>
      </p:pic>
      <p:pic>
        <p:nvPicPr>
          <p:cNvPr id="7" name="图片 6">
            <a:extLst>
              <a:ext uri="{FF2B5EF4-FFF2-40B4-BE49-F238E27FC236}">
                <a16:creationId xmlns:a16="http://schemas.microsoft.com/office/drawing/2014/main" id="{ACCD5F43-53FD-FCBE-CF7B-EAE59EC85078}"/>
              </a:ext>
            </a:extLst>
          </p:cNvPr>
          <p:cNvPicPr>
            <a:picLocks noChangeAspect="1"/>
          </p:cNvPicPr>
          <p:nvPr/>
        </p:nvPicPr>
        <p:blipFill>
          <a:blip r:embed="rId4"/>
          <a:stretch>
            <a:fillRect/>
          </a:stretch>
        </p:blipFill>
        <p:spPr>
          <a:xfrm>
            <a:off x="6361221" y="3429000"/>
            <a:ext cx="5140245" cy="3097116"/>
          </a:xfrm>
          <a:prstGeom prst="rect">
            <a:avLst/>
          </a:prstGeom>
        </p:spPr>
      </p:pic>
      <p:sp>
        <p:nvSpPr>
          <p:cNvPr id="8" name="文本框 7">
            <a:extLst>
              <a:ext uri="{FF2B5EF4-FFF2-40B4-BE49-F238E27FC236}">
                <a16:creationId xmlns:a16="http://schemas.microsoft.com/office/drawing/2014/main" id="{461EE81E-4621-EE0C-0667-A1126851316B}"/>
              </a:ext>
            </a:extLst>
          </p:cNvPr>
          <p:cNvSpPr txBox="1"/>
          <p:nvPr/>
        </p:nvSpPr>
        <p:spPr>
          <a:xfrm>
            <a:off x="6311900" y="3305889"/>
            <a:ext cx="1409700" cy="246221"/>
          </a:xfrm>
          <a:prstGeom prst="rect">
            <a:avLst/>
          </a:prstGeom>
          <a:noFill/>
        </p:spPr>
        <p:txBody>
          <a:bodyPr wrap="square" rtlCol="0">
            <a:spAutoFit/>
          </a:bodyPr>
          <a:lstStyle/>
          <a:p>
            <a:r>
              <a:rPr lang="zh-CN" altLang="en-US" sz="1000" dirty="0">
                <a:latin typeface="+mj-lt"/>
              </a:rPr>
              <a:t>元</a:t>
            </a:r>
            <a:r>
              <a:rPr lang="en-US" altLang="zh-CN" sz="1000" dirty="0">
                <a:latin typeface="+mj-lt"/>
              </a:rPr>
              <a:t>/</a:t>
            </a:r>
            <a:r>
              <a:rPr lang="zh-CN" altLang="en-US" sz="1000" dirty="0">
                <a:latin typeface="+mj-lt"/>
              </a:rPr>
              <a:t>吨</a:t>
            </a:r>
          </a:p>
        </p:txBody>
      </p:sp>
    </p:spTree>
    <p:extLst>
      <p:ext uri="{BB962C8B-B14F-4D97-AF65-F5344CB8AC3E}">
        <p14:creationId xmlns:p14="http://schemas.microsoft.com/office/powerpoint/2010/main" val="3065393476"/>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a:spLocks noChangeArrowheads="1"/>
          </p:cNvSpPr>
          <p:nvPr/>
        </p:nvSpPr>
        <p:spPr bwMode="auto">
          <a:xfrm>
            <a:off x="400691" y="1025038"/>
            <a:ext cx="11523827" cy="1710084"/>
          </a:xfrm>
          <a:prstGeom prst="rect">
            <a:avLst/>
          </a:prstGeom>
          <a:noFill/>
          <a:ln w="9525">
            <a:noFill/>
            <a:miter lim="800000"/>
          </a:ln>
        </p:spPr>
        <p:txBody>
          <a:bodyPr wrap="square">
            <a:spAutoFit/>
          </a:bodyPr>
          <a:lstStyle/>
          <a:p>
            <a:pPr marL="285750" indent="-285750" eaLnBrk="1" hangingPunct="1">
              <a:lnSpc>
                <a:spcPct val="150000"/>
              </a:lnSpc>
              <a:buFont typeface="Wingdings" panose="05000000000000000000" charset="0"/>
              <a:buChar char="l"/>
            </a:pPr>
            <a:r>
              <a:rPr lang="zh-CN" altLang="en-US" dirty="0">
                <a:solidFill>
                  <a:srgbClr val="595959"/>
                </a:solidFill>
              </a:rPr>
              <a:t>下游锂电池龙头企业向中游正极材料企业提出压价采购正极材料计划，或以客供方式提供碳酸锂，正极材料企业挣取加工费，此举对中游利润产生压缩，并对锂价产生一定程度利空。</a:t>
            </a:r>
            <a:endParaRPr lang="en-US" altLang="zh-CN" dirty="0">
              <a:solidFill>
                <a:srgbClr val="595959"/>
              </a:solidFill>
            </a:endParaRPr>
          </a:p>
          <a:p>
            <a:pPr marL="285750" indent="-285750" eaLnBrk="1" hangingPunct="1">
              <a:lnSpc>
                <a:spcPct val="150000"/>
              </a:lnSpc>
              <a:buFont typeface="Wingdings" panose="05000000000000000000" charset="0"/>
              <a:buChar char="l"/>
            </a:pPr>
            <a:r>
              <a:rPr lang="zh-CN" altLang="en-US" dirty="0">
                <a:solidFill>
                  <a:srgbClr val="595959"/>
                </a:solidFill>
              </a:rPr>
              <a:t>正极材料企业由于受主要原材料锂盐的价格大幅下跌及下游需求放缓影响等原因，上半年亏损较重，下游龙头企业的压价计划对正极材料企业以及锂电产业链利润造成更大压力，迫使锂价中枢不断下移。</a:t>
            </a:r>
            <a:endParaRPr lang="zh-CN" altLang="en-US" sz="1800" dirty="0">
              <a:solidFill>
                <a:srgbClr val="595959"/>
              </a:solidFill>
              <a:sym typeface="+mn-ea"/>
            </a:endParaRPr>
          </a:p>
        </p:txBody>
      </p:sp>
      <p:sp>
        <p:nvSpPr>
          <p:cNvPr id="14" name="文本框 13"/>
          <p:cNvSpPr txBox="1"/>
          <p:nvPr/>
        </p:nvSpPr>
        <p:spPr>
          <a:xfrm>
            <a:off x="400691" y="297102"/>
            <a:ext cx="9784709" cy="523220"/>
          </a:xfrm>
          <a:prstGeom prst="rect">
            <a:avLst/>
          </a:prstGeom>
          <a:noFill/>
        </p:spPr>
        <p:txBody>
          <a:bodyPr wrap="square" rtlCol="0">
            <a:spAutoFit/>
          </a:bodyPr>
          <a:lstStyle/>
          <a:p>
            <a:r>
              <a:rPr lang="en-US" altLang="zh-CN" sz="2800" b="1" dirty="0">
                <a:solidFill>
                  <a:srgbClr val="0A4288"/>
                </a:solidFill>
                <a:latin typeface="微软雅黑" panose="020B0503020204020204" charset="-122"/>
                <a:ea typeface="微软雅黑" panose="020B0503020204020204" charset="-122"/>
              </a:rPr>
              <a:t>1. </a:t>
            </a:r>
            <a:r>
              <a:rPr lang="zh-CN" altLang="en-US" sz="2800" b="1" dirty="0">
                <a:solidFill>
                  <a:srgbClr val="0A4288"/>
                </a:solidFill>
                <a:latin typeface="微软雅黑" panose="020B0503020204020204" charset="-122"/>
                <a:ea typeface="微软雅黑" panose="020B0503020204020204" charset="-122"/>
              </a:rPr>
              <a:t>下游锂电池龙头向中游正极材料企业提出压价结算计划</a:t>
            </a:r>
          </a:p>
        </p:txBody>
      </p:sp>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791133333"/>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a:spLocks noChangeArrowheads="1"/>
          </p:cNvSpPr>
          <p:nvPr/>
        </p:nvSpPr>
        <p:spPr bwMode="auto">
          <a:xfrm>
            <a:off x="400690" y="820322"/>
            <a:ext cx="11523827" cy="1294585"/>
          </a:xfrm>
          <a:prstGeom prst="rect">
            <a:avLst/>
          </a:prstGeom>
          <a:noFill/>
          <a:ln w="9525">
            <a:noFill/>
            <a:miter lim="800000"/>
          </a:ln>
        </p:spPr>
        <p:txBody>
          <a:bodyPr wrap="square">
            <a:spAutoFit/>
          </a:bodyPr>
          <a:lstStyle/>
          <a:p>
            <a:pPr marL="285750" indent="-285750" eaLnBrk="1" hangingPunct="1">
              <a:lnSpc>
                <a:spcPct val="150000"/>
              </a:lnSpc>
              <a:buFont typeface="Wingdings" panose="05000000000000000000" charset="0"/>
              <a:buChar char="l"/>
            </a:pPr>
            <a:r>
              <a:rPr lang="zh-CN" altLang="en-US" sz="1800" dirty="0">
                <a:solidFill>
                  <a:srgbClr val="595959"/>
                </a:solidFill>
                <a:sym typeface="+mn-ea"/>
              </a:rPr>
              <a:t>碳酸锂月度下游库存为1</a:t>
            </a:r>
            <a:r>
              <a:rPr lang="en-US" altLang="zh-CN" sz="1800" dirty="0">
                <a:solidFill>
                  <a:srgbClr val="595959"/>
                </a:solidFill>
                <a:sym typeface="+mn-ea"/>
              </a:rPr>
              <a:t>2107</a:t>
            </a:r>
            <a:r>
              <a:rPr lang="zh-CN" altLang="en-US" sz="1800" dirty="0">
                <a:solidFill>
                  <a:srgbClr val="595959"/>
                </a:solidFill>
                <a:sym typeface="+mn-ea"/>
              </a:rPr>
              <a:t>吨，月度环比下降</a:t>
            </a:r>
            <a:r>
              <a:rPr lang="en-US" altLang="zh-CN" sz="1800" dirty="0">
                <a:solidFill>
                  <a:srgbClr val="595959"/>
                </a:solidFill>
                <a:sym typeface="+mn-ea"/>
              </a:rPr>
              <a:t>7.4</a:t>
            </a:r>
            <a:r>
              <a:rPr lang="zh-CN" altLang="en-US" sz="1800" dirty="0">
                <a:solidFill>
                  <a:srgbClr val="595959"/>
                </a:solidFill>
                <a:sym typeface="+mn-ea"/>
              </a:rPr>
              <a:t>%。当前中游正极材料企业的碳酸锂原料库存处于持续去库状态，中游正极材料企业产品持续去库，目前多以长单为主，配合单点补库，但随着货物消耗，有进一步补库碳酸锂可能。</a:t>
            </a:r>
            <a:endParaRPr lang="en-US" altLang="zh-CN" sz="1800" dirty="0">
              <a:solidFill>
                <a:srgbClr val="595959"/>
              </a:solidFill>
              <a:sym typeface="+mn-ea"/>
            </a:endParaRPr>
          </a:p>
        </p:txBody>
      </p:sp>
      <p:sp>
        <p:nvSpPr>
          <p:cNvPr id="14" name="文本框 13"/>
          <p:cNvSpPr txBox="1"/>
          <p:nvPr/>
        </p:nvSpPr>
        <p:spPr>
          <a:xfrm>
            <a:off x="400691" y="297102"/>
            <a:ext cx="9784709" cy="523220"/>
          </a:xfrm>
          <a:prstGeom prst="rect">
            <a:avLst/>
          </a:prstGeom>
          <a:noFill/>
        </p:spPr>
        <p:txBody>
          <a:bodyPr wrap="square" rtlCol="0">
            <a:spAutoFit/>
          </a:bodyPr>
          <a:lstStyle/>
          <a:p>
            <a:r>
              <a:rPr lang="en-US" altLang="zh-CN" sz="2800" b="1" dirty="0">
                <a:solidFill>
                  <a:srgbClr val="0A4288"/>
                </a:solidFill>
                <a:latin typeface="微软雅黑" panose="020B0503020204020204" charset="-122"/>
                <a:ea typeface="微软雅黑" panose="020B0503020204020204" charset="-122"/>
                <a:cs typeface="思源黑体 CN Bold" panose="020B0800000000000000" charset="-122"/>
              </a:rPr>
              <a:t>2. </a:t>
            </a: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rPr>
              <a:t>需求端</a:t>
            </a:r>
            <a:r>
              <a:rPr lang="zh-CN" altLang="en-US" sz="2800" b="1" dirty="0">
                <a:solidFill>
                  <a:srgbClr val="0A4288"/>
                </a:solidFill>
                <a:latin typeface="微软雅黑" panose="020B0503020204020204" charset="-122"/>
                <a:ea typeface="微软雅黑" panose="020B0503020204020204" charset="-122"/>
              </a:rPr>
              <a:t>中游正极材料厂磷酸铁锂、三元材料库存处于累库</a:t>
            </a:r>
          </a:p>
        </p:txBody>
      </p:sp>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4" name="图片 3">
            <a:extLst>
              <a:ext uri="{FF2B5EF4-FFF2-40B4-BE49-F238E27FC236}">
                <a16:creationId xmlns:a16="http://schemas.microsoft.com/office/drawing/2014/main" id="{1738443D-FE18-A8B5-FB72-2D76EEB6F22F}"/>
              </a:ext>
            </a:extLst>
          </p:cNvPr>
          <p:cNvPicPr>
            <a:picLocks noChangeAspect="1"/>
          </p:cNvPicPr>
          <p:nvPr/>
        </p:nvPicPr>
        <p:blipFill>
          <a:blip r:embed="rId3"/>
          <a:stretch>
            <a:fillRect/>
          </a:stretch>
        </p:blipFill>
        <p:spPr>
          <a:xfrm>
            <a:off x="3275654" y="2386429"/>
            <a:ext cx="5385082" cy="3651249"/>
          </a:xfrm>
          <a:prstGeom prst="rect">
            <a:avLst/>
          </a:prstGeom>
        </p:spPr>
      </p:pic>
      <p:sp>
        <p:nvSpPr>
          <p:cNvPr id="6" name="文本框 5">
            <a:extLst>
              <a:ext uri="{FF2B5EF4-FFF2-40B4-BE49-F238E27FC236}">
                <a16:creationId xmlns:a16="http://schemas.microsoft.com/office/drawing/2014/main" id="{E425F70F-9129-4DBB-1306-E9AA4BA3F5B3}"/>
              </a:ext>
            </a:extLst>
          </p:cNvPr>
          <p:cNvSpPr txBox="1"/>
          <p:nvPr/>
        </p:nvSpPr>
        <p:spPr>
          <a:xfrm>
            <a:off x="3360724" y="2146558"/>
            <a:ext cx="1409700" cy="246221"/>
          </a:xfrm>
          <a:prstGeom prst="rect">
            <a:avLst/>
          </a:prstGeom>
          <a:noFill/>
        </p:spPr>
        <p:txBody>
          <a:bodyPr wrap="square" rtlCol="0">
            <a:spAutoFit/>
          </a:bodyPr>
          <a:lstStyle/>
          <a:p>
            <a:r>
              <a:rPr lang="zh-CN" altLang="en-US" sz="1000" dirty="0">
                <a:latin typeface="+mj-lt"/>
              </a:rPr>
              <a:t>吨</a:t>
            </a:r>
          </a:p>
        </p:txBody>
      </p:sp>
    </p:spTree>
    <p:extLst>
      <p:ext uri="{BB962C8B-B14F-4D97-AF65-F5344CB8AC3E}">
        <p14:creationId xmlns:p14="http://schemas.microsoft.com/office/powerpoint/2010/main" val="801818109"/>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a:spLocks noChangeArrowheads="1"/>
          </p:cNvSpPr>
          <p:nvPr/>
        </p:nvSpPr>
        <p:spPr bwMode="auto">
          <a:xfrm>
            <a:off x="400690" y="820322"/>
            <a:ext cx="11523827" cy="1294585"/>
          </a:xfrm>
          <a:prstGeom prst="rect">
            <a:avLst/>
          </a:prstGeom>
          <a:noFill/>
          <a:ln w="9525">
            <a:noFill/>
            <a:miter lim="800000"/>
          </a:ln>
        </p:spPr>
        <p:txBody>
          <a:bodyPr wrap="square">
            <a:spAutoFit/>
          </a:bodyPr>
          <a:lstStyle/>
          <a:p>
            <a:pPr marL="342900" indent="-342900">
              <a:lnSpc>
                <a:spcPct val="150000"/>
              </a:lnSpc>
              <a:buFont typeface="Wingdings" panose="05000000000000000000" charset="0"/>
              <a:buChar char="l"/>
            </a:pPr>
            <a:r>
              <a:rPr lang="zh-CN" altLang="en-US" dirty="0">
                <a:solidFill>
                  <a:srgbClr val="595959"/>
                </a:solidFill>
              </a:rPr>
              <a:t>成</a:t>
            </a:r>
            <a:r>
              <a:rPr lang="zh-CN" altLang="zh-CN" dirty="0">
                <a:solidFill>
                  <a:srgbClr val="595959"/>
                </a:solidFill>
              </a:rPr>
              <a:t>本端锂精矿、锂云母价格持续走低，</a:t>
            </a:r>
            <a:r>
              <a:rPr lang="en-US" altLang="zh-CN" dirty="0">
                <a:solidFill>
                  <a:srgbClr val="595959"/>
                </a:solidFill>
              </a:rPr>
              <a:t>6%</a:t>
            </a:r>
            <a:r>
              <a:rPr lang="zh-CN" altLang="zh-CN" dirty="0">
                <a:solidFill>
                  <a:srgbClr val="595959"/>
                </a:solidFill>
              </a:rPr>
              <a:t>品位锂精矿、</a:t>
            </a:r>
            <a:r>
              <a:rPr lang="en-US" altLang="zh-CN" dirty="0">
                <a:solidFill>
                  <a:srgbClr val="595959"/>
                </a:solidFill>
              </a:rPr>
              <a:t>1.5-2.0%</a:t>
            </a:r>
            <a:r>
              <a:rPr lang="zh-CN" altLang="zh-CN" dirty="0">
                <a:solidFill>
                  <a:srgbClr val="595959"/>
                </a:solidFill>
              </a:rPr>
              <a:t>品位锂云母目前价格分别为</a:t>
            </a:r>
            <a:r>
              <a:rPr lang="en-US" altLang="zh-CN" dirty="0">
                <a:solidFill>
                  <a:srgbClr val="595959"/>
                </a:solidFill>
              </a:rPr>
              <a:t>3120</a:t>
            </a:r>
            <a:r>
              <a:rPr lang="zh-CN" altLang="zh-CN" dirty="0">
                <a:solidFill>
                  <a:srgbClr val="595959"/>
                </a:solidFill>
              </a:rPr>
              <a:t>美元</a:t>
            </a:r>
            <a:r>
              <a:rPr lang="en-US" altLang="zh-CN" dirty="0">
                <a:solidFill>
                  <a:srgbClr val="595959"/>
                </a:solidFill>
              </a:rPr>
              <a:t>/</a:t>
            </a:r>
            <a:r>
              <a:rPr lang="zh-CN" altLang="zh-CN" dirty="0">
                <a:solidFill>
                  <a:srgbClr val="595959"/>
                </a:solidFill>
              </a:rPr>
              <a:t>吨、</a:t>
            </a:r>
            <a:r>
              <a:rPr lang="en-US" altLang="zh-CN" dirty="0">
                <a:solidFill>
                  <a:srgbClr val="595959"/>
                </a:solidFill>
              </a:rPr>
              <a:t>4750</a:t>
            </a:r>
            <a:r>
              <a:rPr lang="zh-CN" altLang="zh-CN" dirty="0">
                <a:solidFill>
                  <a:srgbClr val="595959"/>
                </a:solidFill>
              </a:rPr>
              <a:t>元</a:t>
            </a:r>
            <a:r>
              <a:rPr lang="en-US" altLang="zh-CN" dirty="0">
                <a:solidFill>
                  <a:srgbClr val="595959"/>
                </a:solidFill>
              </a:rPr>
              <a:t>/</a:t>
            </a:r>
            <a:r>
              <a:rPr lang="zh-CN" altLang="zh-CN" dirty="0">
                <a:solidFill>
                  <a:srgbClr val="595959"/>
                </a:solidFill>
              </a:rPr>
              <a:t>吨，周度环比分别下降</a:t>
            </a:r>
            <a:r>
              <a:rPr lang="en-US" altLang="zh-CN" dirty="0">
                <a:solidFill>
                  <a:srgbClr val="595959"/>
                </a:solidFill>
              </a:rPr>
              <a:t>1.7%</a:t>
            </a:r>
            <a:r>
              <a:rPr lang="zh-CN" altLang="zh-CN" dirty="0">
                <a:solidFill>
                  <a:srgbClr val="595959"/>
                </a:solidFill>
              </a:rPr>
              <a:t>、</a:t>
            </a:r>
            <a:r>
              <a:rPr lang="en-US" altLang="zh-CN" dirty="0">
                <a:solidFill>
                  <a:srgbClr val="595959"/>
                </a:solidFill>
              </a:rPr>
              <a:t>2.0%</a:t>
            </a:r>
            <a:r>
              <a:rPr lang="zh-CN" altLang="zh-CN" dirty="0">
                <a:solidFill>
                  <a:srgbClr val="595959"/>
                </a:solidFill>
              </a:rPr>
              <a:t>，澳洲矿山报价约为</a:t>
            </a:r>
            <a:r>
              <a:rPr lang="en-US" altLang="zh-CN" dirty="0">
                <a:solidFill>
                  <a:srgbClr val="595959"/>
                </a:solidFill>
              </a:rPr>
              <a:t>20</a:t>
            </a:r>
            <a:r>
              <a:rPr lang="zh-CN" altLang="zh-CN" dirty="0">
                <a:solidFill>
                  <a:srgbClr val="595959"/>
                </a:solidFill>
              </a:rPr>
              <a:t>万元</a:t>
            </a:r>
            <a:r>
              <a:rPr lang="en-US" altLang="zh-CN" dirty="0">
                <a:solidFill>
                  <a:srgbClr val="595959"/>
                </a:solidFill>
              </a:rPr>
              <a:t>/</a:t>
            </a:r>
            <a:r>
              <a:rPr lang="zh-CN" altLang="zh-CN" dirty="0">
                <a:solidFill>
                  <a:srgbClr val="595959"/>
                </a:solidFill>
              </a:rPr>
              <a:t>吨，国内锂云母外采成本约为</a:t>
            </a:r>
            <a:r>
              <a:rPr lang="en-US" altLang="zh-CN" dirty="0">
                <a:solidFill>
                  <a:srgbClr val="595959"/>
                </a:solidFill>
              </a:rPr>
              <a:t>9-13</a:t>
            </a:r>
            <a:r>
              <a:rPr lang="zh-CN" altLang="zh-CN" dirty="0">
                <a:solidFill>
                  <a:srgbClr val="595959"/>
                </a:solidFill>
              </a:rPr>
              <a:t>万元</a:t>
            </a:r>
            <a:r>
              <a:rPr lang="en-US" altLang="zh-CN" dirty="0">
                <a:solidFill>
                  <a:srgbClr val="595959"/>
                </a:solidFill>
              </a:rPr>
              <a:t>/</a:t>
            </a:r>
            <a:r>
              <a:rPr lang="zh-CN" altLang="zh-CN" dirty="0">
                <a:solidFill>
                  <a:srgbClr val="595959"/>
                </a:solidFill>
              </a:rPr>
              <a:t>吨。</a:t>
            </a:r>
            <a:endParaRPr lang="zh-CN" altLang="en-US" dirty="0">
              <a:solidFill>
                <a:srgbClr val="595959"/>
              </a:solidFill>
            </a:endParaRPr>
          </a:p>
        </p:txBody>
      </p:sp>
      <p:sp>
        <p:nvSpPr>
          <p:cNvPr id="14" name="文本框 13"/>
          <p:cNvSpPr txBox="1"/>
          <p:nvPr/>
        </p:nvSpPr>
        <p:spPr>
          <a:xfrm>
            <a:off x="400691" y="297102"/>
            <a:ext cx="8292459" cy="523220"/>
          </a:xfrm>
          <a:prstGeom prst="rect">
            <a:avLst/>
          </a:prstGeom>
          <a:noFill/>
        </p:spPr>
        <p:txBody>
          <a:bodyPr wrap="square" rtlCol="0">
            <a:spAutoFit/>
          </a:bodyPr>
          <a:lstStyle/>
          <a:p>
            <a:r>
              <a:rPr lang="en-US" altLang="zh-CN" sz="2800" b="1" dirty="0">
                <a:solidFill>
                  <a:srgbClr val="0A4288"/>
                </a:solidFill>
                <a:latin typeface="微软雅黑" panose="020B0503020204020204" charset="-122"/>
                <a:ea typeface="微软雅黑" panose="020B0503020204020204" charset="-122"/>
                <a:cs typeface="思源黑体 CN Bold" panose="020B0800000000000000" charset="-122"/>
              </a:rPr>
              <a:t>3. </a:t>
            </a:r>
            <a:r>
              <a:rPr lang="zh-CN" altLang="en-US" sz="2800" b="1" dirty="0">
                <a:solidFill>
                  <a:srgbClr val="0A4288"/>
                </a:solidFill>
                <a:latin typeface="微软雅黑" panose="020B0503020204020204" charset="-122"/>
                <a:ea typeface="微软雅黑" panose="020B0503020204020204" charset="-122"/>
              </a:rPr>
              <a:t>上游矿端报价持续下调，</a:t>
            </a: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rPr>
              <a:t>成本端中枢不断下移</a:t>
            </a:r>
          </a:p>
        </p:txBody>
      </p:sp>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6" name="图片 5">
            <a:extLst>
              <a:ext uri="{FF2B5EF4-FFF2-40B4-BE49-F238E27FC236}">
                <a16:creationId xmlns:a16="http://schemas.microsoft.com/office/drawing/2014/main" id="{05092BF2-7252-1044-FDB4-0940B33118DC}"/>
              </a:ext>
            </a:extLst>
          </p:cNvPr>
          <p:cNvPicPr>
            <a:picLocks noChangeAspect="1"/>
          </p:cNvPicPr>
          <p:nvPr/>
        </p:nvPicPr>
        <p:blipFill>
          <a:blip r:embed="rId3"/>
          <a:stretch>
            <a:fillRect/>
          </a:stretch>
        </p:blipFill>
        <p:spPr>
          <a:xfrm>
            <a:off x="972478" y="2279415"/>
            <a:ext cx="5123522" cy="3429236"/>
          </a:xfrm>
          <a:prstGeom prst="rect">
            <a:avLst/>
          </a:prstGeom>
        </p:spPr>
      </p:pic>
      <p:pic>
        <p:nvPicPr>
          <p:cNvPr id="8" name="图片 7">
            <a:extLst>
              <a:ext uri="{FF2B5EF4-FFF2-40B4-BE49-F238E27FC236}">
                <a16:creationId xmlns:a16="http://schemas.microsoft.com/office/drawing/2014/main" id="{D3495668-0273-6BD0-89F0-5CF45EABCF00}"/>
              </a:ext>
            </a:extLst>
          </p:cNvPr>
          <p:cNvPicPr>
            <a:picLocks noChangeAspect="1"/>
          </p:cNvPicPr>
          <p:nvPr/>
        </p:nvPicPr>
        <p:blipFill>
          <a:blip r:embed="rId4"/>
          <a:stretch>
            <a:fillRect/>
          </a:stretch>
        </p:blipFill>
        <p:spPr>
          <a:xfrm>
            <a:off x="6546851" y="2381123"/>
            <a:ext cx="4489449" cy="3217038"/>
          </a:xfrm>
          <a:prstGeom prst="rect">
            <a:avLst/>
          </a:prstGeom>
        </p:spPr>
      </p:pic>
      <p:sp>
        <p:nvSpPr>
          <p:cNvPr id="10" name="文本框 9">
            <a:extLst>
              <a:ext uri="{FF2B5EF4-FFF2-40B4-BE49-F238E27FC236}">
                <a16:creationId xmlns:a16="http://schemas.microsoft.com/office/drawing/2014/main" id="{9901CA50-467D-FD0C-CF04-0E06FCEA83BA}"/>
              </a:ext>
            </a:extLst>
          </p:cNvPr>
          <p:cNvSpPr txBox="1"/>
          <p:nvPr/>
        </p:nvSpPr>
        <p:spPr>
          <a:xfrm>
            <a:off x="883578" y="2207212"/>
            <a:ext cx="1409700" cy="246221"/>
          </a:xfrm>
          <a:prstGeom prst="rect">
            <a:avLst/>
          </a:prstGeom>
          <a:noFill/>
        </p:spPr>
        <p:txBody>
          <a:bodyPr wrap="square" rtlCol="0">
            <a:spAutoFit/>
          </a:bodyPr>
          <a:lstStyle/>
          <a:p>
            <a:r>
              <a:rPr lang="zh-CN" altLang="en-US" sz="1000" dirty="0">
                <a:latin typeface="+mj-lt"/>
              </a:rPr>
              <a:t>万元</a:t>
            </a:r>
            <a:r>
              <a:rPr lang="en-US" altLang="zh-CN" sz="1000" dirty="0">
                <a:latin typeface="+mj-lt"/>
              </a:rPr>
              <a:t>/</a:t>
            </a:r>
            <a:r>
              <a:rPr lang="zh-CN" altLang="en-US" sz="1000" dirty="0">
                <a:latin typeface="+mj-lt"/>
              </a:rPr>
              <a:t>吨</a:t>
            </a:r>
          </a:p>
        </p:txBody>
      </p:sp>
      <p:sp>
        <p:nvSpPr>
          <p:cNvPr id="11" name="文本框 10">
            <a:extLst>
              <a:ext uri="{FF2B5EF4-FFF2-40B4-BE49-F238E27FC236}">
                <a16:creationId xmlns:a16="http://schemas.microsoft.com/office/drawing/2014/main" id="{674A3069-1A63-3C4A-ADE9-ADF68970B2AC}"/>
              </a:ext>
            </a:extLst>
          </p:cNvPr>
          <p:cNvSpPr txBox="1"/>
          <p:nvPr/>
        </p:nvSpPr>
        <p:spPr>
          <a:xfrm>
            <a:off x="5690528" y="2156304"/>
            <a:ext cx="1409700" cy="246221"/>
          </a:xfrm>
          <a:prstGeom prst="rect">
            <a:avLst/>
          </a:prstGeom>
          <a:noFill/>
        </p:spPr>
        <p:txBody>
          <a:bodyPr wrap="square" rtlCol="0">
            <a:spAutoFit/>
          </a:bodyPr>
          <a:lstStyle/>
          <a:p>
            <a:r>
              <a:rPr lang="en-US" altLang="zh-CN" sz="1000" dirty="0">
                <a:latin typeface="+mj-lt"/>
              </a:rPr>
              <a:t>%</a:t>
            </a:r>
            <a:endParaRPr lang="zh-CN" altLang="en-US" sz="1000" dirty="0">
              <a:latin typeface="+mj-lt"/>
            </a:endParaRPr>
          </a:p>
        </p:txBody>
      </p:sp>
      <p:sp>
        <p:nvSpPr>
          <p:cNvPr id="12" name="文本框 11">
            <a:extLst>
              <a:ext uri="{FF2B5EF4-FFF2-40B4-BE49-F238E27FC236}">
                <a16:creationId xmlns:a16="http://schemas.microsoft.com/office/drawing/2014/main" id="{EA317933-8989-4E4E-C1A7-A8ED4B1378E2}"/>
              </a:ext>
            </a:extLst>
          </p:cNvPr>
          <p:cNvSpPr txBox="1"/>
          <p:nvPr/>
        </p:nvSpPr>
        <p:spPr>
          <a:xfrm>
            <a:off x="6546851" y="2156304"/>
            <a:ext cx="1409700" cy="246221"/>
          </a:xfrm>
          <a:prstGeom prst="rect">
            <a:avLst/>
          </a:prstGeom>
          <a:noFill/>
        </p:spPr>
        <p:txBody>
          <a:bodyPr wrap="square" rtlCol="0">
            <a:spAutoFit/>
          </a:bodyPr>
          <a:lstStyle/>
          <a:p>
            <a:r>
              <a:rPr lang="zh-CN" altLang="en-US" sz="1000" dirty="0">
                <a:latin typeface="+mj-lt"/>
              </a:rPr>
              <a:t>元</a:t>
            </a:r>
            <a:r>
              <a:rPr lang="en-US" altLang="zh-CN" sz="1000" dirty="0">
                <a:latin typeface="+mj-lt"/>
              </a:rPr>
              <a:t>/</a:t>
            </a:r>
            <a:r>
              <a:rPr lang="zh-CN" altLang="en-US" sz="1000" dirty="0">
                <a:latin typeface="+mj-lt"/>
              </a:rPr>
              <a:t>吨</a:t>
            </a:r>
          </a:p>
        </p:txBody>
      </p:sp>
    </p:spTree>
    <p:extLst>
      <p:ext uri="{BB962C8B-B14F-4D97-AF65-F5344CB8AC3E}">
        <p14:creationId xmlns:p14="http://schemas.microsoft.com/office/powerpoint/2010/main" val="1074746599"/>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400685" y="297180"/>
            <a:ext cx="9225280" cy="523220"/>
          </a:xfrm>
          <a:prstGeom prst="rect">
            <a:avLst/>
          </a:prstGeom>
          <a:noFill/>
        </p:spPr>
        <p:txBody>
          <a:bodyPr wrap="square" rtlCol="0">
            <a:spAutoFit/>
          </a:bodyPr>
          <a:lstStyle/>
          <a:p>
            <a:r>
              <a:rPr lang="en-US" altLang="zh-CN" sz="2800" b="1" dirty="0">
                <a:solidFill>
                  <a:srgbClr val="0A4288"/>
                </a:solidFill>
                <a:latin typeface="微软雅黑" panose="020B0503020204020204" charset="-122"/>
                <a:ea typeface="微软雅黑" panose="020B0503020204020204" charset="-122"/>
              </a:rPr>
              <a:t>4. </a:t>
            </a:r>
            <a:r>
              <a:rPr lang="zh-CN" altLang="en-US" sz="2800" b="1" dirty="0">
                <a:solidFill>
                  <a:srgbClr val="0A4288"/>
                </a:solidFill>
                <a:latin typeface="微软雅黑" panose="020B0503020204020204" charset="-122"/>
                <a:ea typeface="微软雅黑" panose="020B0503020204020204" charset="-122"/>
              </a:rPr>
              <a:t>供应端锂盐库存压力较大，目前处于供大于求格局</a:t>
            </a:r>
          </a:p>
        </p:txBody>
      </p:sp>
      <p:sp>
        <p:nvSpPr>
          <p:cNvPr id="4" name="矩形 3"/>
          <p:cNvSpPr>
            <a:spLocks noChangeArrowheads="1"/>
          </p:cNvSpPr>
          <p:nvPr/>
        </p:nvSpPr>
        <p:spPr bwMode="auto">
          <a:xfrm>
            <a:off x="400690" y="991137"/>
            <a:ext cx="11523827" cy="878574"/>
          </a:xfrm>
          <a:prstGeom prst="rect">
            <a:avLst/>
          </a:prstGeom>
          <a:noFill/>
          <a:ln w="9525">
            <a:noFill/>
            <a:miter lim="800000"/>
          </a:ln>
        </p:spPr>
        <p:txBody>
          <a:bodyPr wrap="square">
            <a:spAutoFit/>
          </a:bodyPr>
          <a:lstStyle/>
          <a:p>
            <a:pPr marL="285750" indent="-285750" algn="just">
              <a:lnSpc>
                <a:spcPct val="150000"/>
              </a:lnSpc>
              <a:buFont typeface="Wingdings" panose="05000000000000000000" pitchFamily="2" charset="2"/>
              <a:buChar char="l"/>
            </a:pPr>
            <a:r>
              <a:rPr lang="zh-CN" altLang="en-US" b="0" i="0" dirty="0">
                <a:solidFill>
                  <a:srgbClr val="333333"/>
                </a:solidFill>
                <a:effectLst/>
                <a:latin typeface="arial" panose="020B0604020202020204" pitchFamily="34" charset="0"/>
              </a:rPr>
              <a:t>青海盐湖</a:t>
            </a:r>
            <a:r>
              <a:rPr lang="en-US" altLang="zh-CN" b="0" i="0" dirty="0">
                <a:solidFill>
                  <a:srgbClr val="333333"/>
                </a:solidFill>
                <a:effectLst/>
                <a:latin typeface="arial" panose="020B0604020202020204" pitchFamily="34" charset="0"/>
              </a:rPr>
              <a:t>9</a:t>
            </a:r>
            <a:r>
              <a:rPr lang="zh-CN" altLang="en-US" b="0" i="0" dirty="0">
                <a:solidFill>
                  <a:srgbClr val="333333"/>
                </a:solidFill>
                <a:effectLst/>
                <a:latin typeface="arial" panose="020B0604020202020204" pitchFamily="34" charset="0"/>
              </a:rPr>
              <a:t>月大批量放货，叠加碳酸锂月度行业库存处于较高位置，当前处于供大于求格局，是造成近期锂价下跌的原因之一。</a:t>
            </a:r>
            <a:endParaRPr lang="en-US" altLang="zh-CN" dirty="0">
              <a:solidFill>
                <a:srgbClr val="595959"/>
              </a:solidFill>
            </a:endParaRPr>
          </a:p>
        </p:txBody>
      </p:sp>
      <p:pic>
        <p:nvPicPr>
          <p:cNvPr id="11" name="图片 10">
            <a:extLst>
              <a:ext uri="{FF2B5EF4-FFF2-40B4-BE49-F238E27FC236}">
                <a16:creationId xmlns:a16="http://schemas.microsoft.com/office/drawing/2014/main" id="{A734AE3B-51D6-77A6-E4E1-B00A30141ECA}"/>
              </a:ext>
            </a:extLst>
          </p:cNvPr>
          <p:cNvPicPr>
            <a:picLocks noChangeAspect="1"/>
          </p:cNvPicPr>
          <p:nvPr/>
        </p:nvPicPr>
        <p:blipFill>
          <a:blip r:embed="rId3"/>
          <a:stretch>
            <a:fillRect/>
          </a:stretch>
        </p:blipFill>
        <p:spPr>
          <a:xfrm>
            <a:off x="3470683" y="2474686"/>
            <a:ext cx="4838746" cy="3849190"/>
          </a:xfrm>
          <a:prstGeom prst="rect">
            <a:avLst/>
          </a:prstGeom>
        </p:spPr>
      </p:pic>
      <p:sp>
        <p:nvSpPr>
          <p:cNvPr id="12" name="文本框 11">
            <a:extLst>
              <a:ext uri="{FF2B5EF4-FFF2-40B4-BE49-F238E27FC236}">
                <a16:creationId xmlns:a16="http://schemas.microsoft.com/office/drawing/2014/main" id="{F97930BD-ED04-1666-B764-09260AEB8EBB}"/>
              </a:ext>
            </a:extLst>
          </p:cNvPr>
          <p:cNvSpPr txBox="1"/>
          <p:nvPr/>
        </p:nvSpPr>
        <p:spPr>
          <a:xfrm>
            <a:off x="3613069" y="2281558"/>
            <a:ext cx="1409700" cy="246221"/>
          </a:xfrm>
          <a:prstGeom prst="rect">
            <a:avLst/>
          </a:prstGeom>
          <a:noFill/>
        </p:spPr>
        <p:txBody>
          <a:bodyPr wrap="square" rtlCol="0">
            <a:spAutoFit/>
          </a:bodyPr>
          <a:lstStyle/>
          <a:p>
            <a:r>
              <a:rPr lang="zh-CN" altLang="en-US" sz="1000" dirty="0">
                <a:latin typeface="+mj-lt"/>
              </a:rPr>
              <a:t>吨</a:t>
            </a:r>
          </a:p>
        </p:txBody>
      </p:sp>
    </p:spTree>
    <p:extLst>
      <p:ext uri="{BB962C8B-B14F-4D97-AF65-F5344CB8AC3E}">
        <p14:creationId xmlns:p14="http://schemas.microsoft.com/office/powerpoint/2010/main" val="417841479"/>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a:spLocks noChangeArrowheads="1"/>
          </p:cNvSpPr>
          <p:nvPr/>
        </p:nvSpPr>
        <p:spPr bwMode="auto">
          <a:xfrm>
            <a:off x="400690" y="820322"/>
            <a:ext cx="11523827" cy="879087"/>
          </a:xfrm>
          <a:prstGeom prst="rect">
            <a:avLst/>
          </a:prstGeom>
          <a:noFill/>
          <a:ln w="9525">
            <a:noFill/>
            <a:miter lim="800000"/>
          </a:ln>
        </p:spPr>
        <p:txBody>
          <a:bodyPr wrap="square">
            <a:spAutoFit/>
          </a:bodyPr>
          <a:lstStyle/>
          <a:p>
            <a:pPr marL="342900" indent="-342900">
              <a:lnSpc>
                <a:spcPct val="150000"/>
              </a:lnSpc>
              <a:buFont typeface="Wingdings" panose="05000000000000000000" charset="0"/>
              <a:buChar char="l"/>
            </a:pPr>
            <a:r>
              <a:rPr lang="zh-CN" altLang="en-US" dirty="0">
                <a:solidFill>
                  <a:srgbClr val="595959"/>
                </a:solidFill>
              </a:rPr>
              <a:t>需求端本月磷酸铁锂产量为</a:t>
            </a:r>
            <a:r>
              <a:rPr lang="en-US" altLang="zh-CN" dirty="0">
                <a:solidFill>
                  <a:srgbClr val="595959"/>
                </a:solidFill>
              </a:rPr>
              <a:t>213200</a:t>
            </a:r>
            <a:r>
              <a:rPr lang="zh-CN" altLang="en-US" dirty="0">
                <a:solidFill>
                  <a:srgbClr val="595959"/>
                </a:solidFill>
              </a:rPr>
              <a:t>吨，环比增加</a:t>
            </a:r>
            <a:r>
              <a:rPr lang="en-US" altLang="zh-CN" dirty="0">
                <a:solidFill>
                  <a:srgbClr val="595959"/>
                </a:solidFill>
              </a:rPr>
              <a:t>2.0%</a:t>
            </a:r>
            <a:r>
              <a:rPr lang="zh-CN" altLang="en-US" dirty="0">
                <a:solidFill>
                  <a:srgbClr val="595959"/>
                </a:solidFill>
              </a:rPr>
              <a:t>，月度开工率减少</a:t>
            </a:r>
            <a:r>
              <a:rPr lang="en-US" altLang="zh-CN" dirty="0">
                <a:solidFill>
                  <a:srgbClr val="595959"/>
                </a:solidFill>
              </a:rPr>
              <a:t>3%</a:t>
            </a:r>
            <a:r>
              <a:rPr lang="zh-CN" altLang="en-US" dirty="0">
                <a:solidFill>
                  <a:srgbClr val="595959"/>
                </a:solidFill>
              </a:rPr>
              <a:t>至</a:t>
            </a:r>
            <a:r>
              <a:rPr lang="en-US" altLang="zh-CN" dirty="0">
                <a:solidFill>
                  <a:srgbClr val="595959"/>
                </a:solidFill>
              </a:rPr>
              <a:t>63%</a:t>
            </a:r>
            <a:r>
              <a:rPr lang="zh-CN" altLang="en-US" dirty="0">
                <a:solidFill>
                  <a:srgbClr val="595959"/>
                </a:solidFill>
              </a:rPr>
              <a:t>。三元材料</a:t>
            </a:r>
            <a:r>
              <a:rPr lang="en-US" altLang="zh-CN" dirty="0">
                <a:solidFill>
                  <a:srgbClr val="595959"/>
                </a:solidFill>
              </a:rPr>
              <a:t>523</a:t>
            </a:r>
            <a:r>
              <a:rPr lang="zh-CN" altLang="en-US" dirty="0">
                <a:solidFill>
                  <a:srgbClr val="595959"/>
                </a:solidFill>
              </a:rPr>
              <a:t>和</a:t>
            </a:r>
            <a:r>
              <a:rPr lang="en-US" altLang="zh-CN" dirty="0">
                <a:solidFill>
                  <a:srgbClr val="595959"/>
                </a:solidFill>
              </a:rPr>
              <a:t>811</a:t>
            </a:r>
            <a:r>
              <a:rPr lang="zh-CN" altLang="en-US" dirty="0">
                <a:solidFill>
                  <a:srgbClr val="595959"/>
                </a:solidFill>
              </a:rPr>
              <a:t>本月产量为</a:t>
            </a:r>
            <a:r>
              <a:rPr lang="en-US" altLang="zh-CN" dirty="0">
                <a:solidFill>
                  <a:srgbClr val="595959"/>
                </a:solidFill>
              </a:rPr>
              <a:t>17130</a:t>
            </a:r>
            <a:r>
              <a:rPr lang="zh-CN" altLang="en-US" dirty="0">
                <a:solidFill>
                  <a:srgbClr val="595959"/>
                </a:solidFill>
              </a:rPr>
              <a:t>吨、</a:t>
            </a:r>
            <a:r>
              <a:rPr lang="en-US" altLang="zh-CN" dirty="0">
                <a:solidFill>
                  <a:srgbClr val="595959"/>
                </a:solidFill>
              </a:rPr>
              <a:t>20660</a:t>
            </a:r>
            <a:r>
              <a:rPr lang="zh-CN" altLang="en-US" dirty="0">
                <a:solidFill>
                  <a:srgbClr val="595959"/>
                </a:solidFill>
              </a:rPr>
              <a:t>吨，环比分别减少</a:t>
            </a:r>
            <a:r>
              <a:rPr lang="en-US" altLang="zh-CN" dirty="0">
                <a:solidFill>
                  <a:srgbClr val="595959"/>
                </a:solidFill>
              </a:rPr>
              <a:t>3.7%</a:t>
            </a:r>
            <a:r>
              <a:rPr lang="zh-CN" altLang="en-US" dirty="0">
                <a:solidFill>
                  <a:srgbClr val="595959"/>
                </a:solidFill>
              </a:rPr>
              <a:t>、</a:t>
            </a:r>
            <a:r>
              <a:rPr lang="en-US" altLang="zh-CN" dirty="0">
                <a:solidFill>
                  <a:srgbClr val="595959"/>
                </a:solidFill>
              </a:rPr>
              <a:t>2.3%</a:t>
            </a:r>
            <a:r>
              <a:rPr lang="zh-CN" altLang="en-US" dirty="0">
                <a:solidFill>
                  <a:srgbClr val="595959"/>
                </a:solidFill>
              </a:rPr>
              <a:t>。</a:t>
            </a:r>
          </a:p>
        </p:txBody>
      </p:sp>
      <p:sp>
        <p:nvSpPr>
          <p:cNvPr id="14" name="文本框 13"/>
          <p:cNvSpPr txBox="1"/>
          <p:nvPr/>
        </p:nvSpPr>
        <p:spPr>
          <a:xfrm>
            <a:off x="400691" y="297102"/>
            <a:ext cx="8292459" cy="523220"/>
          </a:xfrm>
          <a:prstGeom prst="rect">
            <a:avLst/>
          </a:prstGeom>
          <a:noFill/>
        </p:spPr>
        <p:txBody>
          <a:bodyPr wrap="square" rtlCol="0">
            <a:spAutoFit/>
          </a:bodyPr>
          <a:lstStyle/>
          <a:p>
            <a:r>
              <a:rPr lang="en-US" altLang="zh-CN" sz="2800" b="1" dirty="0">
                <a:solidFill>
                  <a:srgbClr val="0A4288"/>
                </a:solidFill>
                <a:latin typeface="微软雅黑" panose="020B0503020204020204" charset="-122"/>
                <a:ea typeface="微软雅黑" panose="020B0503020204020204" charset="-122"/>
                <a:cs typeface="思源黑体 CN Bold" panose="020B0800000000000000" charset="-122"/>
              </a:rPr>
              <a:t>5. </a:t>
            </a:r>
            <a:r>
              <a:rPr lang="zh-CN" altLang="en-US" sz="2800" b="1" dirty="0">
                <a:solidFill>
                  <a:srgbClr val="0A4288"/>
                </a:solidFill>
                <a:latin typeface="微软雅黑" panose="020B0503020204020204" charset="-122"/>
                <a:ea typeface="微软雅黑" panose="020B0503020204020204" charset="-122"/>
                <a:cs typeface="思源黑体 CN Bold" panose="020B0800000000000000" charset="-122"/>
              </a:rPr>
              <a:t>需求端正极材料有所减产</a:t>
            </a:r>
          </a:p>
        </p:txBody>
      </p:sp>
      <p:sp>
        <p:nvSpPr>
          <p:cNvPr id="9" name="矩形 8"/>
          <p:cNvSpPr/>
          <p:nvPr/>
        </p:nvSpPr>
        <p:spPr>
          <a:xfrm flipV="1">
            <a:off x="458774" y="810144"/>
            <a:ext cx="9127991" cy="4571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3" name="图片 2">
            <a:extLst>
              <a:ext uri="{FF2B5EF4-FFF2-40B4-BE49-F238E27FC236}">
                <a16:creationId xmlns:a16="http://schemas.microsoft.com/office/drawing/2014/main" id="{602C6A7E-CCB3-210D-09CF-991B1FD3F036}"/>
              </a:ext>
            </a:extLst>
          </p:cNvPr>
          <p:cNvPicPr>
            <a:picLocks noChangeAspect="1"/>
          </p:cNvPicPr>
          <p:nvPr/>
        </p:nvPicPr>
        <p:blipFill>
          <a:blip r:embed="rId3"/>
          <a:stretch>
            <a:fillRect/>
          </a:stretch>
        </p:blipFill>
        <p:spPr>
          <a:xfrm>
            <a:off x="1222961" y="2489200"/>
            <a:ext cx="4909214" cy="3262253"/>
          </a:xfrm>
          <a:prstGeom prst="rect">
            <a:avLst/>
          </a:prstGeom>
        </p:spPr>
      </p:pic>
      <p:pic>
        <p:nvPicPr>
          <p:cNvPr id="5" name="图片 4">
            <a:extLst>
              <a:ext uri="{FF2B5EF4-FFF2-40B4-BE49-F238E27FC236}">
                <a16:creationId xmlns:a16="http://schemas.microsoft.com/office/drawing/2014/main" id="{7BD084D5-2855-A1A8-5456-23013753AD6E}"/>
              </a:ext>
            </a:extLst>
          </p:cNvPr>
          <p:cNvPicPr>
            <a:picLocks noChangeAspect="1"/>
          </p:cNvPicPr>
          <p:nvPr/>
        </p:nvPicPr>
        <p:blipFill>
          <a:blip r:embed="rId4"/>
          <a:stretch>
            <a:fillRect/>
          </a:stretch>
        </p:blipFill>
        <p:spPr>
          <a:xfrm>
            <a:off x="6635750" y="2332097"/>
            <a:ext cx="4487715" cy="3368557"/>
          </a:xfrm>
          <a:prstGeom prst="rect">
            <a:avLst/>
          </a:prstGeom>
        </p:spPr>
      </p:pic>
      <p:sp>
        <p:nvSpPr>
          <p:cNvPr id="7" name="文本框 6">
            <a:extLst>
              <a:ext uri="{FF2B5EF4-FFF2-40B4-BE49-F238E27FC236}">
                <a16:creationId xmlns:a16="http://schemas.microsoft.com/office/drawing/2014/main" id="{04701071-9F3E-C89B-75BA-5AEA8B67C2E3}"/>
              </a:ext>
            </a:extLst>
          </p:cNvPr>
          <p:cNvSpPr txBox="1"/>
          <p:nvPr/>
        </p:nvSpPr>
        <p:spPr>
          <a:xfrm>
            <a:off x="1493824" y="2208986"/>
            <a:ext cx="1409700" cy="246221"/>
          </a:xfrm>
          <a:prstGeom prst="rect">
            <a:avLst/>
          </a:prstGeom>
          <a:noFill/>
        </p:spPr>
        <p:txBody>
          <a:bodyPr wrap="square" rtlCol="0">
            <a:spAutoFit/>
          </a:bodyPr>
          <a:lstStyle/>
          <a:p>
            <a:r>
              <a:rPr lang="zh-CN" altLang="en-US" sz="1000" dirty="0">
                <a:latin typeface="+mj-lt"/>
              </a:rPr>
              <a:t>吨</a:t>
            </a:r>
          </a:p>
        </p:txBody>
      </p:sp>
      <p:sp>
        <p:nvSpPr>
          <p:cNvPr id="8" name="文本框 7">
            <a:extLst>
              <a:ext uri="{FF2B5EF4-FFF2-40B4-BE49-F238E27FC236}">
                <a16:creationId xmlns:a16="http://schemas.microsoft.com/office/drawing/2014/main" id="{ABA54D3D-781A-161C-46A7-C1A98A4E95D3}"/>
              </a:ext>
            </a:extLst>
          </p:cNvPr>
          <p:cNvSpPr txBox="1"/>
          <p:nvPr/>
        </p:nvSpPr>
        <p:spPr>
          <a:xfrm>
            <a:off x="5546631" y="2208985"/>
            <a:ext cx="1409700" cy="246221"/>
          </a:xfrm>
          <a:prstGeom prst="rect">
            <a:avLst/>
          </a:prstGeom>
          <a:noFill/>
        </p:spPr>
        <p:txBody>
          <a:bodyPr wrap="square" rtlCol="0">
            <a:spAutoFit/>
          </a:bodyPr>
          <a:lstStyle/>
          <a:p>
            <a:r>
              <a:rPr lang="en-US" altLang="zh-CN" sz="1000" dirty="0">
                <a:latin typeface="+mj-lt"/>
              </a:rPr>
              <a:t>%</a:t>
            </a:r>
            <a:endParaRPr lang="zh-CN" altLang="en-US" sz="1000" dirty="0">
              <a:latin typeface="+mj-lt"/>
            </a:endParaRPr>
          </a:p>
        </p:txBody>
      </p:sp>
      <p:sp>
        <p:nvSpPr>
          <p:cNvPr id="10" name="文本框 9">
            <a:extLst>
              <a:ext uri="{FF2B5EF4-FFF2-40B4-BE49-F238E27FC236}">
                <a16:creationId xmlns:a16="http://schemas.microsoft.com/office/drawing/2014/main" id="{42183252-7A45-8323-7BD8-2463479F11C3}"/>
              </a:ext>
            </a:extLst>
          </p:cNvPr>
          <p:cNvSpPr txBox="1"/>
          <p:nvPr/>
        </p:nvSpPr>
        <p:spPr>
          <a:xfrm>
            <a:off x="6755056" y="2142834"/>
            <a:ext cx="1409700" cy="246221"/>
          </a:xfrm>
          <a:prstGeom prst="rect">
            <a:avLst/>
          </a:prstGeom>
          <a:noFill/>
        </p:spPr>
        <p:txBody>
          <a:bodyPr wrap="square" rtlCol="0">
            <a:spAutoFit/>
          </a:bodyPr>
          <a:lstStyle/>
          <a:p>
            <a:r>
              <a:rPr lang="zh-CN" altLang="en-US" sz="1000" dirty="0">
                <a:latin typeface="+mj-lt"/>
              </a:rPr>
              <a:t>吨</a:t>
            </a:r>
          </a:p>
        </p:txBody>
      </p:sp>
    </p:spTree>
    <p:extLst>
      <p:ext uri="{BB962C8B-B14F-4D97-AF65-F5344CB8AC3E}">
        <p14:creationId xmlns:p14="http://schemas.microsoft.com/office/powerpoint/2010/main" val="78874456"/>
      </p:ext>
    </p:extLst>
  </p:cSld>
  <p:clrMapOvr>
    <a:masterClrMapping/>
  </p:clrMapOvr>
  <mc:AlternateContent xmlns:mc="http://schemas.openxmlformats.org/markup-compatibility/2006" xmlns:p14="http://schemas.microsoft.com/office/powerpoint/2010/main">
    <mc:Choice Requires="p14">
      <p:transition p14:dur="9" advTm="0">
        <p:fade/>
      </p:transition>
    </mc:Choice>
    <mc:Fallback xmlns="">
      <p:transition advTm="0">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1639</Words>
  <Application>Microsoft Office PowerPoint</Application>
  <PresentationFormat>宽屏</PresentationFormat>
  <Paragraphs>104</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思源黑体 CN Bold</vt:lpstr>
      <vt:lpstr>思源黑体 CN Heavy</vt:lpstr>
      <vt:lpstr>微软雅黑</vt:lpstr>
      <vt:lpstr>Arial</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简约通用商务工作汇报PPT模板.pptx</dc:title>
  <dc:creator>lenovo123</dc:creator>
  <cp:lastModifiedBy>婧 娄</cp:lastModifiedBy>
  <cp:revision>713</cp:revision>
  <cp:lastPrinted>2023-07-17T10:02:00Z</cp:lastPrinted>
  <dcterms:created xsi:type="dcterms:W3CDTF">2019-05-06T09:47:00Z</dcterms:created>
  <dcterms:modified xsi:type="dcterms:W3CDTF">2023-09-25T01:19:03Z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BD5299D803A840D89B397E226D21942C</vt:lpwstr>
  </property>
</Properties>
</file>